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22"/>
  </p:notesMasterIdLst>
  <p:handoutMasterIdLst>
    <p:handoutMasterId r:id="rId23"/>
  </p:handoutMasterIdLst>
  <p:sldIdLst>
    <p:sldId id="334" r:id="rId2"/>
    <p:sldId id="413" r:id="rId3"/>
    <p:sldId id="407" r:id="rId4"/>
    <p:sldId id="349" r:id="rId5"/>
    <p:sldId id="351" r:id="rId6"/>
    <p:sldId id="352" r:id="rId7"/>
    <p:sldId id="354" r:id="rId8"/>
    <p:sldId id="353" r:id="rId9"/>
    <p:sldId id="355" r:id="rId10"/>
    <p:sldId id="408" r:id="rId11"/>
    <p:sldId id="411" r:id="rId12"/>
    <p:sldId id="412" r:id="rId13"/>
    <p:sldId id="409" r:id="rId14"/>
    <p:sldId id="410" r:id="rId15"/>
    <p:sldId id="360" r:id="rId16"/>
    <p:sldId id="361" r:id="rId17"/>
    <p:sldId id="362" r:id="rId18"/>
    <p:sldId id="363" r:id="rId19"/>
    <p:sldId id="364" r:id="rId20"/>
    <p:sldId id="365" r:id="rId2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65F300A4-CAEA-466C-8864-57C01E07FAEB}">
          <p14:sldIdLst/>
        </p14:section>
        <p14:section name="PD" id="{15B6D1F2-C4B9-45B6-B206-FF1DECC55246}">
          <p14:sldIdLst>
            <p14:sldId id="334"/>
            <p14:sldId id="413"/>
            <p14:sldId id="407"/>
            <p14:sldId id="349"/>
            <p14:sldId id="351"/>
            <p14:sldId id="352"/>
            <p14:sldId id="354"/>
            <p14:sldId id="353"/>
            <p14:sldId id="355"/>
            <p14:sldId id="408"/>
            <p14:sldId id="411"/>
            <p14:sldId id="412"/>
            <p14:sldId id="409"/>
            <p14:sldId id="410"/>
            <p14:sldId id="360"/>
            <p14:sldId id="361"/>
            <p14:sldId id="362"/>
            <p14:sldId id="363"/>
            <p14:sldId id="364"/>
            <p14:sldId id="3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2C12B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7B26C5-4107-4FEC-AEDC-1716B250A1EF}" styleName="淺色樣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E25E649-3F16-4E02-A733-19D2CDBF48F0}" styleName="中等深淺樣式 3 - 輔色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61" autoAdjust="0"/>
    <p:restoredTop sz="77906" autoAdjust="0"/>
  </p:normalViewPr>
  <p:slideViewPr>
    <p:cSldViewPr>
      <p:cViewPr varScale="1">
        <p:scale>
          <a:sx n="65" d="100"/>
          <a:sy n="65" d="100"/>
        </p:scale>
        <p:origin x="1502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749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7" d="100"/>
          <a:sy n="47" d="100"/>
        </p:scale>
        <p:origin x="1920" y="21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BA374D-C8F5-4E17-A9AB-8904D6FA0710}" type="datetimeFigureOut">
              <a:rPr lang="zh-TW" altLang="en-US" smtClean="0"/>
              <a:pPr/>
              <a:t>2018/3/22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AF3C6D-4392-4243-9F30-25FE212EA50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54532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B08E80-9BAA-4699-B1CA-C4E16499CBFD}" type="datetimeFigureOut">
              <a:rPr lang="zh-TW" altLang="en-US" smtClean="0"/>
              <a:pPr/>
              <a:t>2018/3/22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EBE8A1-42AC-4C2F-AFC1-B2A69582474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0204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5B9C19-A027-40E1-81A1-7ABE6E81D445}" type="slidenum">
              <a:rPr kumimoji="0" lang="fr-CA" altLang="zh-TW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CA" altLang="zh-TW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98776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2. 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establishment of PD rats after unilateral injections of 6-OHDA into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their substantia </a:t>
            </a:r>
            <a:r>
              <a:rPr lang="en-US" altLang="zh-TW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nigra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(SN). (A) The asymmetric rotational behavior induced by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amphetamine after 6-OHDA injection for 1, 2, and 3 weeks. (B) Representative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immunostainings and the statistical results of TH proteins in the SN after 6-OHDA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injection for 3 weeks. Scale bars=50 </a:t>
            </a:r>
            <a:r>
              <a:rPr lang="en-US" altLang="zh-TW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μm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(C) Representative immunostainings and the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statistical results of DAT proteins in the SN after 6-OHDA injection for 3 weeks.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Scale bars=50 </a:t>
            </a:r>
            <a:r>
              <a:rPr lang="en-US" altLang="zh-TW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μm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***</a:t>
            </a:r>
            <a:r>
              <a:rPr lang="en-US" altLang="zh-TW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 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&lt; 0.001 versus Sham group.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BE8A1-42AC-4C2F-AFC1-B2A69582474E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85163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3. 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Effects of PLs-GDNF+Nurr1-MBs on the behavioral changes in PD rats. (A)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Representative example with BBB disruption achieved by 1-MPa focused ultrasound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exposure. (B) The asymmetric rotational behavior induced by amphetamine before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after PLs-GDNF+Nurr1-MBs injection for 1, 2, and 3 weeks. (C) Scores of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suspension test and (D) Climbing pole test before and after PLs-GDNF+Nurr1-MBs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injection for 1, 2, and 3 weeks. **</a:t>
            </a:r>
            <a:r>
              <a:rPr lang="en-US" altLang="zh-TW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 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&lt; 0.01 versus PLs-MBs group, #</a:t>
            </a:r>
            <a:r>
              <a:rPr lang="en-US" altLang="zh-TW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 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&lt; 0.05 versus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PLs-GDNF-MBs group, &amp;</a:t>
            </a:r>
            <a:r>
              <a:rPr lang="en-US" altLang="zh-TW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 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&lt; 0.05 versus PLs-Nurr1-MBs group.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BE8A1-42AC-4C2F-AFC1-B2A69582474E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71397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4. 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Effects of PLs-GDNF+Nurr1-MBs on the neuron loss in PD rats.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(A-C)Representative immunostainings and the statistical results of TH, DAT and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article is protected by copyright. All rights reserved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GFAP proteins in the SN of PD rats after PLs-GDNF+Nurr1-MBs injection for 3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weeks. Scale bars=50 </a:t>
            </a:r>
            <a:r>
              <a:rPr lang="el-GR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m. **</a:t>
            </a:r>
            <a:r>
              <a:rPr lang="en-US" altLang="zh-TW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 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&lt; 0.01 versus PLs-MBs group, #</a:t>
            </a:r>
            <a:r>
              <a:rPr lang="en-US" altLang="zh-TW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 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&lt; 0.05 versus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PLs-GDNF-MBs group, &amp;</a:t>
            </a:r>
            <a:r>
              <a:rPr lang="en-US" altLang="zh-TW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 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&lt; 0.05 versus PLs-Nurr1-MBs group.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BE8A1-42AC-4C2F-AFC1-B2A69582474E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42276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5. 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Effects of PLs-GDNF+Nurr1-MBs on the mRNA and protein expression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levels of GDNF and Nurr1 in PD rats. (A) QPCR and western blot analysis of GDNF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mRNA and protein levels in the brain tissues in PD rats after PLs-GDNF+Nurr1-MBs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injection for 3 weeks. (B) QPCR and western blot analysis of Nurr1 mRNA and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protein levels in the brain tissues in PD rats after PLs-GDNF+Nurr1-MBs injection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3 weeks. *</a:t>
            </a:r>
            <a:r>
              <a:rPr lang="en-US" altLang="zh-TW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 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&lt; 0.01 versus PLs-MBs group, #</a:t>
            </a:r>
            <a:r>
              <a:rPr lang="en-US" altLang="zh-TW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 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&lt; 0.05 versus PLs-GDNF-MBs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group, &amp;</a:t>
            </a:r>
            <a:r>
              <a:rPr lang="en-US" altLang="zh-TW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 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&lt; 0.05 versus PLs-Nurr1-MBs group.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BE8A1-42AC-4C2F-AFC1-B2A69582474E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44936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6. 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Effects of PLs-GDNF+Nurr1-MBs on the number of GDNF and Nurr1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positive cells in PD rats. (A) Representative immunostainings of GDNF and Nurr1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proteins in the SN of PD rats after PLs-GDNF+Nurr1-MBs injection for 3 weeks.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Scale bars=20 </a:t>
            </a:r>
            <a:r>
              <a:rPr lang="en-US" altLang="zh-TW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μm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(B) The bar graphs showed the statistical results for the number of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GDNF and Nurr1 positive cells. *</a:t>
            </a:r>
            <a:r>
              <a:rPr lang="en-US" altLang="zh-TW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 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&lt; 0.01 versus PLs-MBs group, #</a:t>
            </a:r>
            <a:r>
              <a:rPr lang="en-US" altLang="zh-TW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 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&lt; 0.05 versus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PLs-GDNF-MBs group, &amp;</a:t>
            </a:r>
            <a:r>
              <a:rPr lang="en-US" altLang="zh-TW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 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&lt; 0.05 versus PLs-Nurr1-MBs group.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BE8A1-42AC-4C2F-AFC1-B2A69582474E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3028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1. MR imaging for guidance, confirmation, and safety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evaluation of FUS treatments. (A) The treatment site (i.e., 6-OHDA</a:t>
            </a:r>
          </a:p>
          <a:p>
            <a:r>
              <a:rPr lang="en-US" altLang="zh-TW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lesioned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striatum) was targeted with T2 pre-FUS images. (C) BBB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opening in the striatum was confirmed with post-FUS </a:t>
            </a:r>
            <a:r>
              <a:rPr lang="en-US" altLang="zh-TW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contrastenhanced</a:t>
            </a:r>
            <a:endParaRPr lang="en-US" altLang="zh-TW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T1 imaging. (B, D) Treatment safety was assessed by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comparing pre- and post-FUS T2* images. </a:t>
            </a:r>
            <a:r>
              <a:rPr lang="en-US" altLang="zh-TW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Hypointensities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T2*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images, indicating red-blood cell accumulation, were never observed in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FUS-treated animals (n = 32).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BE8A1-42AC-4C2F-AFC1-B2A69582474E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778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2. FUS-mediated delivery of GDNF-BPN to the striatum of PD rats leads to a significant increase in GDNF protein levels in the striatum. Bar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graphs show GDNF protein levels in the ipsilateral (black) and contralateral (gray) striatum. n = 5 (6-OHDA + FUS + GDNF-BPN), n = 4 or n = 3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(6-OHDA + GDNF-BPN) in each group at each time point. *Significantly different from all groups at the same time point (p &lt; 0.05).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3. FUS-mediated delivery of GDNF-BPN improves dopamine levels in the ipsilateral hemisphere. Bar graph of dopamine levels in the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striatum in the ipsilateral (black) and contralateral (gray) hemisphere at weeks 2, 6, or 12 after 6-OHDA administration. n = 5 (6-OHDA + FUS +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GDNF-BPN), n = 4 (6-OHDA only), or n = 3 in each group at each time point. *p &lt; 0.05 vs all groups at the same time point and same hemisphere.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**p &lt; 0.05. +p &lt; 0.05 vs contralateral at same time point.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Nano Letters Letter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DOI: 10.1021/acs.nanolett.7b00616</a:t>
            </a:r>
          </a:p>
          <a:p>
            <a:r>
              <a:rPr lang="it-IT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Nano Lett. 2017, 17, 3533−3542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3535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BE8A1-42AC-4C2F-AFC1-B2A69582474E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6177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3. FUS-mediated delivery of GDNF-BPN improves dopamine levels in the ipsilateral hemisphere. Bar graph of dopamine levels in the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striatum in the ipsilateral (black) and contralateral (gray) hemisphere at weeks 2, 6, or 12 after 6-OHDA administration. n = 5 (6-OHDA + FUS +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GDNF-BPN), n = 4 (6-OHDA only), or n = 3 in each group at each time point. *p &lt; 0.05 vs all groups at the same time point and same hemisphere.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**p &lt; 0.05. +p &lt; 0.05 vs contralateral at same time point.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BE8A1-42AC-4C2F-AFC1-B2A69582474E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18623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BAL: negative control reporter gene bearing plasmids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4. Delivery of GDNF-BPN to the striatum with FUS increases dopaminergic neuron density in the striatum and </a:t>
            </a:r>
            <a:r>
              <a:rPr lang="en-US" altLang="zh-TW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SNpc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Representative images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TH-stained coronal sections through the striatum (A) or </a:t>
            </a:r>
            <a:r>
              <a:rPr lang="en-US" altLang="zh-TW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SNpc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(B) at either week 6 (top row) or week 12 (bottom row) after 6-OHDA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administration. Bar graphs show inverse TH staining intensity (C) or TH+ cell number (D) normalized to contralateral. n = 5 (6-OHDA + FUS +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GDNF-BPN) or n = 4 in each group and time point. *p, 0.05 vs all groups at same time point.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BE8A1-42AC-4C2F-AFC1-B2A69582474E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9328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4. Delivery of GDNF-BPN to the striatum with FUS increases dopaminergic neuron density in the striatum and </a:t>
            </a:r>
            <a:r>
              <a:rPr lang="en-US" altLang="zh-TW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SNpc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Representative images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TH-stained coronal sections through the striatum (A) or </a:t>
            </a:r>
            <a:r>
              <a:rPr lang="en-US" altLang="zh-TW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SNpc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(B) at either week 6 (top row) or week 12 (bottom row) after 6-OHDA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administration. Bar graphs show inverse TH staining intensity (C) or TH+ cell number (D) normalized to contralateral. n = 5 (6-OHDA + FUS +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GDNF-BPN) or n = 4 in each group and time point. *p, 0.05 vs all groups at same time point.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BE8A1-42AC-4C2F-AFC1-B2A69582474E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28320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5. Delivery of GDNF-BPN with FUS restores locomotor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function in PD rats. (A) Line graph of average contralateral rotations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 minute after </a:t>
            </a:r>
            <a:r>
              <a:rPr lang="en-US" altLang="zh-TW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apomorphine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administration. (B) Line graph of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contralateral touch fraction in the forepaw use bias test. n &gt; 14 in each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group at weeks 0 through 6; n &gt; 7 in each group at weeks 8 through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12. *Significantly different than all other groups at the same time point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(p &lt; 0.01).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BE8A1-42AC-4C2F-AFC1-B2A69582474E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89212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spontaneous forelimb use 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BE8A1-42AC-4C2F-AFC1-B2A69582474E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89603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S3. 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FUS-mediated delivery of GDNF-BPN to the striatum of PD rats does not lead to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systemic or local toxicity. (A) Line graph shows animal weights for all animals used in the study.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 &gt;14 at each group at Week 0 through 6; n &gt; 7 at each group at Week 8 through 12. (B)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Representative images from H&amp;E stained sections through the striatum 6 or 12 weeks after 6-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OHDA administration. No signs of toxicity beyond the needle injection tract were found.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BE8A1-42AC-4C2F-AFC1-B2A69582474E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728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1DB89C-40F6-4A2F-A972-1E56D4A8CEF7}" type="datetime2">
              <a:rPr kumimoji="0" lang="en-US" altLang="zh-TW" sz="1000" b="0" i="0" u="none" strike="noStrike" kern="1200" cap="none" spc="0" normalizeH="0" baseline="0" noProof="0" smtClean="0">
                <a:ln>
                  <a:noFill/>
                </a:ln>
                <a:solidFill>
                  <a:srgbClr val="D4D2D0">
                    <a:shade val="50000"/>
                  </a:srgbClr>
                </a:solidFill>
                <a:effectLst/>
                <a:uLnTx/>
                <a:uFillTx/>
                <a:latin typeface="Arial"/>
                <a:ea typeface="微軟正黑體" panose="020B0604030504040204" pitchFamily="34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Thursday, March 22, 2018</a:t>
            </a:fld>
            <a:endParaRPr kumimoji="0" lang="en-US" altLang="zh-TW" sz="1000" b="0" i="0" u="none" strike="noStrike" kern="1200" cap="none" spc="0" normalizeH="0" baseline="0" noProof="0">
              <a:ln>
                <a:noFill/>
              </a:ln>
              <a:solidFill>
                <a:srgbClr val="D4D2D0">
                  <a:shade val="50000"/>
                </a:srgbClr>
              </a:solidFill>
              <a:effectLst/>
              <a:uLnTx/>
              <a:uFillTx/>
              <a:latin typeface="Arial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000" b="0" i="0" u="none" strike="noStrike" kern="1200" cap="none" spc="0" normalizeH="0" baseline="0" noProof="0">
              <a:ln>
                <a:noFill/>
              </a:ln>
              <a:solidFill>
                <a:srgbClr val="D4D2D0">
                  <a:shade val="50000"/>
                </a:srgbClr>
              </a:solidFill>
              <a:effectLst/>
              <a:uLnTx/>
              <a:uFillTx/>
              <a:latin typeface="Arial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454EA9-61BE-4E81-8843-EB58F59D9175}" type="slidenum">
              <a:rPr kumimoji="0" lang="en-US" altLang="zh-TW" sz="1000" b="0" i="0" u="none" strike="noStrike" kern="1200" cap="none" spc="0" normalizeH="0" baseline="0" noProof="0" smtClean="0">
                <a:ln>
                  <a:noFill/>
                </a:ln>
                <a:solidFill>
                  <a:srgbClr val="D4D2D0">
                    <a:shade val="50000"/>
                  </a:srgbClr>
                </a:solidFill>
                <a:effectLst/>
                <a:uLnTx/>
                <a:uFillTx/>
                <a:latin typeface="Arial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000" b="0" i="0" u="none" strike="noStrike" kern="1200" cap="none" spc="0" normalizeH="0" baseline="0" noProof="0">
              <a:ln>
                <a:noFill/>
              </a:ln>
              <a:solidFill>
                <a:srgbClr val="D4D2D0">
                  <a:shade val="50000"/>
                </a:srgbClr>
              </a:solidFill>
              <a:effectLst/>
              <a:uLnTx/>
              <a:uFillTx/>
              <a:latin typeface="Arial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7801492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1DB89C-40F6-4A2F-A972-1E56D4A8CEF7}" type="datetime2">
              <a:rPr kumimoji="0" lang="en-US" altLang="zh-TW" sz="1000" b="0" i="0" u="none" strike="noStrike" kern="1200" cap="none" spc="0" normalizeH="0" baseline="0" noProof="0" smtClean="0">
                <a:ln>
                  <a:noFill/>
                </a:ln>
                <a:solidFill>
                  <a:srgbClr val="D4D2D0">
                    <a:shade val="50000"/>
                  </a:srgbClr>
                </a:solidFill>
                <a:effectLst/>
                <a:uLnTx/>
                <a:uFillTx/>
                <a:latin typeface="Arial"/>
                <a:ea typeface="微軟正黑體" panose="020B0604030504040204" pitchFamily="34" charset="-120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Thursday, March 22, 2018</a:t>
            </a:fld>
            <a:endParaRPr kumimoji="0" lang="en-US" altLang="zh-TW" sz="1000" b="0" i="0" u="none" strike="noStrike" kern="1200" cap="none" spc="0" normalizeH="0" baseline="0" noProof="0">
              <a:ln>
                <a:noFill/>
              </a:ln>
              <a:solidFill>
                <a:srgbClr val="D4D2D0">
                  <a:shade val="50000"/>
                </a:srgbClr>
              </a:solidFill>
              <a:effectLst/>
              <a:uLnTx/>
              <a:uFillTx/>
              <a:latin typeface="Arial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000" b="0" i="0" u="none" strike="noStrike" kern="1200" cap="none" spc="0" normalizeH="0" baseline="0" noProof="0">
              <a:ln>
                <a:noFill/>
              </a:ln>
              <a:solidFill>
                <a:srgbClr val="D4D2D0">
                  <a:shade val="50000"/>
                </a:srgbClr>
              </a:solidFill>
              <a:effectLst/>
              <a:uLnTx/>
              <a:uFillTx/>
              <a:latin typeface="Arial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454EA9-61BE-4E81-8843-EB58F59D9175}" type="slidenum">
              <a:rPr kumimoji="0" lang="en-US" altLang="zh-TW" sz="1000" b="0" i="0" u="none" strike="noStrike" kern="1200" cap="none" spc="0" normalizeH="0" baseline="0" noProof="0" smtClean="0">
                <a:ln>
                  <a:noFill/>
                </a:ln>
                <a:solidFill>
                  <a:srgbClr val="D4D2D0">
                    <a:shade val="50000"/>
                  </a:srgbClr>
                </a:solidFill>
                <a:effectLst/>
                <a:uLnTx/>
                <a:uFillTx/>
                <a:latin typeface="Arial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000" b="0" i="0" u="none" strike="noStrike" kern="1200" cap="none" spc="0" normalizeH="0" baseline="0" noProof="0">
              <a:ln>
                <a:noFill/>
              </a:ln>
              <a:solidFill>
                <a:srgbClr val="D4D2D0">
                  <a:shade val="50000"/>
                </a:srgbClr>
              </a:solidFill>
              <a:effectLst/>
              <a:uLnTx/>
              <a:uFillTx/>
              <a:latin typeface="Arial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223776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1DB89C-40F6-4A2F-A972-1E56D4A8CEF7}" type="datetime2">
              <a:rPr kumimoji="0" lang="en-US" altLang="zh-TW" sz="1000" b="0" i="0" u="none" strike="noStrike" kern="1200" cap="none" spc="0" normalizeH="0" baseline="0" noProof="0" smtClean="0">
                <a:ln>
                  <a:noFill/>
                </a:ln>
                <a:solidFill>
                  <a:srgbClr val="D4D2D0">
                    <a:shade val="50000"/>
                  </a:srgbClr>
                </a:solidFill>
                <a:effectLst/>
                <a:uLnTx/>
                <a:uFillTx/>
                <a:latin typeface="Arial"/>
                <a:ea typeface="微軟正黑體" panose="020B0604030504040204" pitchFamily="34" charset="-120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Thursday, March 22, 2018</a:t>
            </a:fld>
            <a:endParaRPr kumimoji="0" lang="en-US" altLang="zh-TW" sz="1000" b="0" i="0" u="none" strike="noStrike" kern="1200" cap="none" spc="0" normalizeH="0" baseline="0" noProof="0">
              <a:ln>
                <a:noFill/>
              </a:ln>
              <a:solidFill>
                <a:srgbClr val="D4D2D0">
                  <a:shade val="50000"/>
                </a:srgbClr>
              </a:solidFill>
              <a:effectLst/>
              <a:uLnTx/>
              <a:uFillTx/>
              <a:latin typeface="Arial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000" b="0" i="0" u="none" strike="noStrike" kern="1200" cap="none" spc="0" normalizeH="0" baseline="0" noProof="0">
              <a:ln>
                <a:noFill/>
              </a:ln>
              <a:solidFill>
                <a:srgbClr val="D4D2D0">
                  <a:shade val="50000"/>
                </a:srgbClr>
              </a:solidFill>
              <a:effectLst/>
              <a:uLnTx/>
              <a:uFillTx/>
              <a:latin typeface="Arial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454EA9-61BE-4E81-8843-EB58F59D9175}" type="slidenum">
              <a:rPr kumimoji="0" lang="en-US" altLang="zh-TW" sz="1000" b="0" i="0" u="none" strike="noStrike" kern="1200" cap="none" spc="0" normalizeH="0" baseline="0" noProof="0" smtClean="0">
                <a:ln>
                  <a:noFill/>
                </a:ln>
                <a:solidFill>
                  <a:srgbClr val="D4D2D0">
                    <a:shade val="50000"/>
                  </a:srgbClr>
                </a:solidFill>
                <a:effectLst/>
                <a:uLnTx/>
                <a:uFillTx/>
                <a:latin typeface="Arial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000" b="0" i="0" u="none" strike="noStrike" kern="1200" cap="none" spc="0" normalizeH="0" baseline="0" noProof="0">
              <a:ln>
                <a:noFill/>
              </a:ln>
              <a:solidFill>
                <a:srgbClr val="D4D2D0">
                  <a:shade val="50000"/>
                </a:srgbClr>
              </a:solidFill>
              <a:effectLst/>
              <a:uLnTx/>
              <a:uFillTx/>
              <a:latin typeface="Arial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2764079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ct val="150000"/>
              </a:lnSpc>
              <a:buNone/>
              <a:defRPr b="1">
                <a:latin typeface="+mn-lt"/>
              </a:defRPr>
            </a:lvl1pPr>
            <a:lvl2pPr>
              <a:lnSpc>
                <a:spcPct val="150000"/>
              </a:lnSpc>
              <a:defRPr b="1">
                <a:latin typeface="+mn-lt"/>
              </a:defRPr>
            </a:lvl2pPr>
            <a:lvl3pPr>
              <a:lnSpc>
                <a:spcPct val="150000"/>
              </a:lnSpc>
              <a:defRPr b="1">
                <a:latin typeface="+mn-lt"/>
              </a:defRPr>
            </a:lvl3pPr>
            <a:lvl4pPr>
              <a:lnSpc>
                <a:spcPct val="150000"/>
              </a:lnSpc>
              <a:defRPr b="1">
                <a:latin typeface="+mn-lt"/>
              </a:defRPr>
            </a:lvl4pPr>
            <a:lvl5pPr>
              <a:lnSpc>
                <a:spcPct val="150000"/>
              </a:lnSpc>
              <a:defRPr b="1">
                <a:latin typeface="+mn-lt"/>
              </a:defRPr>
            </a:lvl5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1DB89C-40F6-4A2F-A972-1E56D4A8CEF7}" type="datetime2">
              <a:rPr kumimoji="0" lang="en-US" altLang="zh-TW" sz="1000" b="0" i="0" u="none" strike="noStrike" kern="1200" cap="none" spc="0" normalizeH="0" baseline="0" noProof="0" smtClean="0">
                <a:ln>
                  <a:noFill/>
                </a:ln>
                <a:solidFill>
                  <a:srgbClr val="D4D2D0">
                    <a:shade val="50000"/>
                  </a:srgbClr>
                </a:solidFill>
                <a:effectLst/>
                <a:uLnTx/>
                <a:uFillTx/>
                <a:latin typeface="Arial"/>
                <a:ea typeface="微軟正黑體" panose="020B0604030504040204" pitchFamily="34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Thursday, March 22, 2018</a:t>
            </a:fld>
            <a:endParaRPr kumimoji="0" lang="en-US" altLang="zh-TW" sz="1000" b="0" i="0" u="none" strike="noStrike" kern="1200" cap="none" spc="0" normalizeH="0" baseline="0" noProof="0">
              <a:ln>
                <a:noFill/>
              </a:ln>
              <a:solidFill>
                <a:srgbClr val="D4D2D0">
                  <a:shade val="50000"/>
                </a:srgbClr>
              </a:solidFill>
              <a:effectLst/>
              <a:uLnTx/>
              <a:uFillTx/>
              <a:latin typeface="Arial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000" b="0" i="0" u="none" strike="noStrike" kern="1200" cap="none" spc="0" normalizeH="0" baseline="0" noProof="0">
              <a:ln>
                <a:noFill/>
              </a:ln>
              <a:solidFill>
                <a:srgbClr val="D4D2D0">
                  <a:shade val="50000"/>
                </a:srgbClr>
              </a:solidFill>
              <a:effectLst/>
              <a:uLnTx/>
              <a:uFillTx/>
              <a:latin typeface="Arial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454EA9-61BE-4E81-8843-EB58F59D9175}" type="slidenum">
              <a:rPr kumimoji="0" lang="en-US" altLang="zh-TW" sz="1000" b="0" i="0" u="none" strike="noStrike" kern="1200" cap="none" spc="0" normalizeH="0" baseline="0" noProof="0" smtClean="0">
                <a:ln>
                  <a:noFill/>
                </a:ln>
                <a:solidFill>
                  <a:srgbClr val="D4D2D0">
                    <a:shade val="50000"/>
                  </a:srgbClr>
                </a:solidFill>
                <a:effectLst/>
                <a:uLnTx/>
                <a:uFillTx/>
                <a:latin typeface="Arial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000" b="0" i="0" u="none" strike="noStrike" kern="1200" cap="none" spc="0" normalizeH="0" baseline="0" noProof="0">
              <a:ln>
                <a:noFill/>
              </a:ln>
              <a:solidFill>
                <a:srgbClr val="D4D2D0">
                  <a:shade val="50000"/>
                </a:srgbClr>
              </a:solidFill>
              <a:effectLst/>
              <a:uLnTx/>
              <a:uFillTx/>
              <a:latin typeface="Arial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7243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1DB89C-40F6-4A2F-A972-1E56D4A8CEF7}" type="datetime2">
              <a:rPr kumimoji="0" lang="en-US" altLang="zh-TW" sz="1000" b="0" i="0" u="none" strike="noStrike" kern="1200" cap="none" spc="0" normalizeH="0" baseline="0" noProof="0" smtClean="0">
                <a:ln>
                  <a:noFill/>
                </a:ln>
                <a:solidFill>
                  <a:srgbClr val="D4D2D0">
                    <a:shade val="50000"/>
                  </a:srgbClr>
                </a:solidFill>
                <a:effectLst/>
                <a:uLnTx/>
                <a:uFillTx/>
                <a:latin typeface="Arial"/>
                <a:ea typeface="微軟正黑體" panose="020B0604030504040204" pitchFamily="34" charset="-120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Thursday, March 22, 2018</a:t>
            </a:fld>
            <a:endParaRPr kumimoji="0" lang="en-US" altLang="zh-TW" sz="1000" b="0" i="0" u="none" strike="noStrike" kern="1200" cap="none" spc="0" normalizeH="0" baseline="0" noProof="0">
              <a:ln>
                <a:noFill/>
              </a:ln>
              <a:solidFill>
                <a:srgbClr val="D4D2D0">
                  <a:shade val="50000"/>
                </a:srgbClr>
              </a:solidFill>
              <a:effectLst/>
              <a:uLnTx/>
              <a:uFillTx/>
              <a:latin typeface="Arial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000" b="0" i="0" u="none" strike="noStrike" kern="1200" cap="none" spc="0" normalizeH="0" baseline="0" noProof="0">
              <a:ln>
                <a:noFill/>
              </a:ln>
              <a:solidFill>
                <a:srgbClr val="D4D2D0">
                  <a:shade val="50000"/>
                </a:srgbClr>
              </a:solidFill>
              <a:effectLst/>
              <a:uLnTx/>
              <a:uFillTx/>
              <a:latin typeface="Arial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454EA9-61BE-4E81-8843-EB58F59D9175}" type="slidenum">
              <a:rPr kumimoji="0" lang="en-US" altLang="zh-TW" sz="1000" b="0" i="0" u="none" strike="noStrike" kern="1200" cap="none" spc="0" normalizeH="0" baseline="0" noProof="0" smtClean="0">
                <a:ln>
                  <a:noFill/>
                </a:ln>
                <a:solidFill>
                  <a:srgbClr val="D4D2D0">
                    <a:shade val="50000"/>
                  </a:srgbClr>
                </a:solidFill>
                <a:effectLst/>
                <a:uLnTx/>
                <a:uFillTx/>
                <a:latin typeface="Arial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000" b="0" i="0" u="none" strike="noStrike" kern="1200" cap="none" spc="0" normalizeH="0" baseline="0" noProof="0">
              <a:ln>
                <a:noFill/>
              </a:ln>
              <a:solidFill>
                <a:srgbClr val="D4D2D0">
                  <a:shade val="50000"/>
                </a:srgbClr>
              </a:solidFill>
              <a:effectLst/>
              <a:uLnTx/>
              <a:uFillTx/>
              <a:latin typeface="Arial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7612463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1DB89C-40F6-4A2F-A972-1E56D4A8CEF7}" type="datetime2">
              <a:rPr kumimoji="0" lang="en-US" altLang="zh-TW" sz="1000" b="0" i="0" u="none" strike="noStrike" kern="1200" cap="none" spc="0" normalizeH="0" baseline="0" noProof="0" smtClean="0">
                <a:ln>
                  <a:noFill/>
                </a:ln>
                <a:solidFill>
                  <a:srgbClr val="D4D2D0">
                    <a:shade val="50000"/>
                  </a:srgbClr>
                </a:solidFill>
                <a:effectLst/>
                <a:uLnTx/>
                <a:uFillTx/>
                <a:latin typeface="Arial"/>
                <a:ea typeface="微軟正黑體" panose="020B0604030504040204" pitchFamily="34" charset="-120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Thursday, March 22, 2018</a:t>
            </a:fld>
            <a:endParaRPr kumimoji="0" lang="en-US" altLang="zh-TW" sz="1000" b="0" i="0" u="none" strike="noStrike" kern="1200" cap="none" spc="0" normalizeH="0" baseline="0" noProof="0">
              <a:ln>
                <a:noFill/>
              </a:ln>
              <a:solidFill>
                <a:srgbClr val="D4D2D0">
                  <a:shade val="50000"/>
                </a:srgbClr>
              </a:solidFill>
              <a:effectLst/>
              <a:uLnTx/>
              <a:uFillTx/>
              <a:latin typeface="Arial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000" b="0" i="0" u="none" strike="noStrike" kern="1200" cap="none" spc="0" normalizeH="0" baseline="0" noProof="0">
              <a:ln>
                <a:noFill/>
              </a:ln>
              <a:solidFill>
                <a:srgbClr val="D4D2D0">
                  <a:shade val="50000"/>
                </a:srgbClr>
              </a:solidFill>
              <a:effectLst/>
              <a:uLnTx/>
              <a:uFillTx/>
              <a:latin typeface="Arial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454EA9-61BE-4E81-8843-EB58F59D9175}" type="slidenum">
              <a:rPr kumimoji="0" lang="en-US" altLang="zh-TW" sz="1000" b="0" i="0" u="none" strike="noStrike" kern="1200" cap="none" spc="0" normalizeH="0" baseline="0" noProof="0" smtClean="0">
                <a:ln>
                  <a:noFill/>
                </a:ln>
                <a:solidFill>
                  <a:srgbClr val="D4D2D0">
                    <a:shade val="50000"/>
                  </a:srgbClr>
                </a:solidFill>
                <a:effectLst/>
                <a:uLnTx/>
                <a:uFillTx/>
                <a:latin typeface="Arial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000" b="0" i="0" u="none" strike="noStrike" kern="1200" cap="none" spc="0" normalizeH="0" baseline="0" noProof="0">
              <a:ln>
                <a:noFill/>
              </a:ln>
              <a:solidFill>
                <a:srgbClr val="D4D2D0">
                  <a:shade val="50000"/>
                </a:srgbClr>
              </a:solidFill>
              <a:effectLst/>
              <a:uLnTx/>
              <a:uFillTx/>
              <a:latin typeface="Arial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2460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1DB89C-40F6-4A2F-A972-1E56D4A8CEF7}" type="datetime2">
              <a:rPr kumimoji="0" lang="en-US" altLang="zh-TW" sz="1000" b="0" i="0" u="none" strike="noStrike" kern="1200" cap="none" spc="0" normalizeH="0" baseline="0" noProof="0" smtClean="0">
                <a:ln>
                  <a:noFill/>
                </a:ln>
                <a:solidFill>
                  <a:srgbClr val="D4D2D0">
                    <a:shade val="50000"/>
                  </a:srgbClr>
                </a:solidFill>
                <a:effectLst/>
                <a:uLnTx/>
                <a:uFillTx/>
                <a:latin typeface="Arial"/>
                <a:ea typeface="微軟正黑體" panose="020B0604030504040204" pitchFamily="34" charset="-120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Thursday, March 22, 2018</a:t>
            </a:fld>
            <a:endParaRPr kumimoji="0" lang="en-US" altLang="zh-TW" sz="1000" b="0" i="0" u="none" strike="noStrike" kern="1200" cap="none" spc="0" normalizeH="0" baseline="0" noProof="0">
              <a:ln>
                <a:noFill/>
              </a:ln>
              <a:solidFill>
                <a:srgbClr val="D4D2D0">
                  <a:shade val="50000"/>
                </a:srgbClr>
              </a:solidFill>
              <a:effectLst/>
              <a:uLnTx/>
              <a:uFillTx/>
              <a:latin typeface="Arial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000" b="0" i="0" u="none" strike="noStrike" kern="1200" cap="none" spc="0" normalizeH="0" baseline="0" noProof="0">
              <a:ln>
                <a:noFill/>
              </a:ln>
              <a:solidFill>
                <a:srgbClr val="D4D2D0">
                  <a:shade val="50000"/>
                </a:srgbClr>
              </a:solidFill>
              <a:effectLst/>
              <a:uLnTx/>
              <a:uFillTx/>
              <a:latin typeface="Arial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454EA9-61BE-4E81-8843-EB58F59D9175}" type="slidenum">
              <a:rPr kumimoji="0" lang="en-US" altLang="zh-TW" sz="1000" b="0" i="0" u="none" strike="noStrike" kern="1200" cap="none" spc="0" normalizeH="0" baseline="0" noProof="0" smtClean="0">
                <a:ln>
                  <a:noFill/>
                </a:ln>
                <a:solidFill>
                  <a:srgbClr val="D4D2D0">
                    <a:shade val="50000"/>
                  </a:srgbClr>
                </a:solidFill>
                <a:effectLst/>
                <a:uLnTx/>
                <a:uFillTx/>
                <a:latin typeface="Arial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000" b="0" i="0" u="none" strike="noStrike" kern="1200" cap="none" spc="0" normalizeH="0" baseline="0" noProof="0">
              <a:ln>
                <a:noFill/>
              </a:ln>
              <a:solidFill>
                <a:srgbClr val="D4D2D0">
                  <a:shade val="50000"/>
                </a:srgbClr>
              </a:solidFill>
              <a:effectLst/>
              <a:uLnTx/>
              <a:uFillTx/>
              <a:latin typeface="Arial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5309905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1DB89C-40F6-4A2F-A972-1E56D4A8CEF7}" type="datetime2">
              <a:rPr kumimoji="0" lang="en-US" altLang="zh-TW" sz="1000" b="0" i="0" u="none" strike="noStrike" kern="1200" cap="none" spc="0" normalizeH="0" baseline="0" noProof="0" smtClean="0">
                <a:ln>
                  <a:noFill/>
                </a:ln>
                <a:solidFill>
                  <a:srgbClr val="D4D2D0">
                    <a:shade val="50000"/>
                  </a:srgbClr>
                </a:solidFill>
                <a:effectLst/>
                <a:uLnTx/>
                <a:uFillTx/>
                <a:latin typeface="Arial"/>
                <a:ea typeface="微軟正黑體" panose="020B0604030504040204" pitchFamily="34" charset="-120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Thursday, March 22, 2018</a:t>
            </a:fld>
            <a:endParaRPr kumimoji="0" lang="en-US" altLang="zh-TW" sz="1000" b="0" i="0" u="none" strike="noStrike" kern="1200" cap="none" spc="0" normalizeH="0" baseline="0" noProof="0">
              <a:ln>
                <a:noFill/>
              </a:ln>
              <a:solidFill>
                <a:srgbClr val="D4D2D0">
                  <a:shade val="50000"/>
                </a:srgbClr>
              </a:solidFill>
              <a:effectLst/>
              <a:uLnTx/>
              <a:uFillTx/>
              <a:latin typeface="Arial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000" b="0" i="0" u="none" strike="noStrike" kern="1200" cap="none" spc="0" normalizeH="0" baseline="0" noProof="0">
              <a:ln>
                <a:noFill/>
              </a:ln>
              <a:solidFill>
                <a:srgbClr val="D4D2D0">
                  <a:shade val="50000"/>
                </a:srgbClr>
              </a:solidFill>
              <a:effectLst/>
              <a:uLnTx/>
              <a:uFillTx/>
              <a:latin typeface="Arial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454EA9-61BE-4E81-8843-EB58F59D9175}" type="slidenum">
              <a:rPr kumimoji="0" lang="en-US" altLang="zh-TW" sz="1000" b="0" i="0" u="none" strike="noStrike" kern="1200" cap="none" spc="0" normalizeH="0" baseline="0" noProof="0" smtClean="0">
                <a:ln>
                  <a:noFill/>
                </a:ln>
                <a:solidFill>
                  <a:srgbClr val="D4D2D0">
                    <a:shade val="50000"/>
                  </a:srgbClr>
                </a:solidFill>
                <a:effectLst/>
                <a:uLnTx/>
                <a:uFillTx/>
                <a:latin typeface="Arial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000" b="0" i="0" u="none" strike="noStrike" kern="1200" cap="none" spc="0" normalizeH="0" baseline="0" noProof="0">
              <a:ln>
                <a:noFill/>
              </a:ln>
              <a:solidFill>
                <a:srgbClr val="D4D2D0">
                  <a:shade val="50000"/>
                </a:srgbClr>
              </a:solidFill>
              <a:effectLst/>
              <a:uLnTx/>
              <a:uFillTx/>
              <a:latin typeface="Arial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0513560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1DB89C-40F6-4A2F-A972-1E56D4A8CEF7}" type="datetime2">
              <a:rPr kumimoji="0" lang="en-US" altLang="zh-TW" sz="1000" b="0" i="0" u="none" strike="noStrike" kern="1200" cap="none" spc="0" normalizeH="0" baseline="0" noProof="0" smtClean="0">
                <a:ln>
                  <a:noFill/>
                </a:ln>
                <a:solidFill>
                  <a:srgbClr val="D4D2D0">
                    <a:shade val="50000"/>
                  </a:srgbClr>
                </a:solidFill>
                <a:effectLst/>
                <a:uLnTx/>
                <a:uFillTx/>
                <a:latin typeface="Arial"/>
                <a:ea typeface="微軟正黑體" panose="020B0604030504040204" pitchFamily="34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Thursday, March 22, 2018</a:t>
            </a:fld>
            <a:endParaRPr kumimoji="0" lang="en-US" altLang="zh-TW" sz="1000" b="0" i="0" u="none" strike="noStrike" kern="1200" cap="none" spc="0" normalizeH="0" baseline="0" noProof="0">
              <a:ln>
                <a:noFill/>
              </a:ln>
              <a:solidFill>
                <a:srgbClr val="D4D2D0">
                  <a:shade val="50000"/>
                </a:srgbClr>
              </a:solidFill>
              <a:effectLst/>
              <a:uLnTx/>
              <a:uFillTx/>
              <a:latin typeface="Arial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000" b="0" i="0" u="none" strike="noStrike" kern="1200" cap="none" spc="0" normalizeH="0" baseline="0" noProof="0">
              <a:ln>
                <a:noFill/>
              </a:ln>
              <a:solidFill>
                <a:srgbClr val="D4D2D0">
                  <a:shade val="50000"/>
                </a:srgbClr>
              </a:solidFill>
              <a:effectLst/>
              <a:uLnTx/>
              <a:uFillTx/>
              <a:latin typeface="Arial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454EA9-61BE-4E81-8843-EB58F59D9175}" type="slidenum">
              <a:rPr kumimoji="0" lang="en-US" altLang="zh-TW" sz="1000" b="0" i="0" u="none" strike="noStrike" kern="1200" cap="none" spc="0" normalizeH="0" baseline="0" noProof="0" smtClean="0">
                <a:ln>
                  <a:noFill/>
                </a:ln>
                <a:solidFill>
                  <a:srgbClr val="D4D2D0">
                    <a:shade val="50000"/>
                  </a:srgbClr>
                </a:solidFill>
                <a:effectLst/>
                <a:uLnTx/>
                <a:uFillTx/>
                <a:latin typeface="Arial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000" b="0" i="0" u="none" strike="noStrike" kern="1200" cap="none" spc="0" normalizeH="0" baseline="0" noProof="0">
              <a:ln>
                <a:noFill/>
              </a:ln>
              <a:solidFill>
                <a:srgbClr val="D4D2D0">
                  <a:shade val="50000"/>
                </a:srgbClr>
              </a:solidFill>
              <a:effectLst/>
              <a:uLnTx/>
              <a:uFillTx/>
              <a:latin typeface="Arial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3296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1DB89C-40F6-4A2F-A972-1E56D4A8CEF7}" type="datetime2">
              <a:rPr kumimoji="0" lang="en-US" altLang="zh-TW" sz="1000" b="0" i="0" u="none" strike="noStrike" kern="1200" cap="none" spc="0" normalizeH="0" baseline="0" noProof="0" smtClean="0">
                <a:ln>
                  <a:noFill/>
                </a:ln>
                <a:solidFill>
                  <a:srgbClr val="D4D2D0">
                    <a:shade val="50000"/>
                  </a:srgbClr>
                </a:solidFill>
                <a:effectLst/>
                <a:uLnTx/>
                <a:uFillTx/>
                <a:latin typeface="Arial"/>
                <a:ea typeface="微軟正黑體" panose="020B0604030504040204" pitchFamily="34" charset="-120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Thursday, March 22, 2018</a:t>
            </a:fld>
            <a:endParaRPr kumimoji="0" lang="en-US" altLang="zh-TW" sz="1000" b="0" i="0" u="none" strike="noStrike" kern="1200" cap="none" spc="0" normalizeH="0" baseline="0" noProof="0">
              <a:ln>
                <a:noFill/>
              </a:ln>
              <a:solidFill>
                <a:srgbClr val="D4D2D0">
                  <a:shade val="50000"/>
                </a:srgbClr>
              </a:solidFill>
              <a:effectLst/>
              <a:uLnTx/>
              <a:uFillTx/>
              <a:latin typeface="Arial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000" b="0" i="0" u="none" strike="noStrike" kern="1200" cap="none" spc="0" normalizeH="0" baseline="0" noProof="0">
              <a:ln>
                <a:noFill/>
              </a:ln>
              <a:solidFill>
                <a:srgbClr val="D4D2D0">
                  <a:shade val="50000"/>
                </a:srgbClr>
              </a:solidFill>
              <a:effectLst/>
              <a:uLnTx/>
              <a:uFillTx/>
              <a:latin typeface="Arial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454EA9-61BE-4E81-8843-EB58F59D9175}" type="slidenum">
              <a:rPr kumimoji="0" lang="en-US" altLang="zh-TW" sz="1000" b="0" i="0" u="none" strike="noStrike" kern="1200" cap="none" spc="0" normalizeH="0" baseline="0" noProof="0" smtClean="0">
                <a:ln>
                  <a:noFill/>
                </a:ln>
                <a:solidFill>
                  <a:srgbClr val="D4D2D0">
                    <a:shade val="50000"/>
                  </a:srgbClr>
                </a:solidFill>
                <a:effectLst/>
                <a:uLnTx/>
                <a:uFillTx/>
                <a:latin typeface="Arial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000" b="0" i="0" u="none" strike="noStrike" kern="1200" cap="none" spc="0" normalizeH="0" baseline="0" noProof="0">
              <a:ln>
                <a:noFill/>
              </a:ln>
              <a:solidFill>
                <a:srgbClr val="D4D2D0">
                  <a:shade val="50000"/>
                </a:srgbClr>
              </a:solidFill>
              <a:effectLst/>
              <a:uLnTx/>
              <a:uFillTx/>
              <a:latin typeface="Arial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892132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1DB89C-40F6-4A2F-A972-1E56D4A8CEF7}" type="datetime2">
              <a:rPr kumimoji="0" lang="en-US" altLang="zh-TW" sz="1000" b="0" i="0" u="none" strike="noStrike" kern="1200" cap="none" spc="0" normalizeH="0" baseline="0" noProof="0" smtClean="0">
                <a:ln>
                  <a:noFill/>
                </a:ln>
                <a:solidFill>
                  <a:srgbClr val="D4D2D0">
                    <a:shade val="50000"/>
                  </a:srgbClr>
                </a:solidFill>
                <a:effectLst/>
                <a:uLnTx/>
                <a:uFillTx/>
                <a:latin typeface="Arial"/>
                <a:ea typeface="微軟正黑體" panose="020B0604030504040204" pitchFamily="34" charset="-120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Thursday, March 22, 2018</a:t>
            </a:fld>
            <a:endParaRPr kumimoji="0" lang="en-US" altLang="zh-TW" sz="1000" b="0" i="0" u="none" strike="noStrike" kern="1200" cap="none" spc="0" normalizeH="0" baseline="0" noProof="0">
              <a:ln>
                <a:noFill/>
              </a:ln>
              <a:solidFill>
                <a:srgbClr val="D4D2D0">
                  <a:shade val="50000"/>
                </a:srgbClr>
              </a:solidFill>
              <a:effectLst/>
              <a:uLnTx/>
              <a:uFillTx/>
              <a:latin typeface="Arial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000" b="0" i="0" u="none" strike="noStrike" kern="1200" cap="none" spc="0" normalizeH="0" baseline="0" noProof="0">
              <a:ln>
                <a:noFill/>
              </a:ln>
              <a:solidFill>
                <a:srgbClr val="D4D2D0">
                  <a:shade val="50000"/>
                </a:srgbClr>
              </a:solidFill>
              <a:effectLst/>
              <a:uLnTx/>
              <a:uFillTx/>
              <a:latin typeface="Arial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454EA9-61BE-4E81-8843-EB58F59D9175}" type="slidenum">
              <a:rPr kumimoji="0" lang="en-US" altLang="zh-TW" sz="1000" b="0" i="0" u="none" strike="noStrike" kern="1200" cap="none" spc="0" normalizeH="0" baseline="0" noProof="0" smtClean="0">
                <a:ln>
                  <a:noFill/>
                </a:ln>
                <a:solidFill>
                  <a:srgbClr val="D4D2D0">
                    <a:shade val="50000"/>
                  </a:srgbClr>
                </a:solidFill>
                <a:effectLst/>
                <a:uLnTx/>
                <a:uFillTx/>
                <a:latin typeface="Arial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000" b="0" i="0" u="none" strike="noStrike" kern="1200" cap="none" spc="0" normalizeH="0" baseline="0" noProof="0">
              <a:ln>
                <a:noFill/>
              </a:ln>
              <a:solidFill>
                <a:srgbClr val="D4D2D0">
                  <a:shade val="50000"/>
                </a:srgbClr>
              </a:solidFill>
              <a:effectLst/>
              <a:uLnTx/>
              <a:uFillTx/>
              <a:latin typeface="Arial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9833197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1DB89C-40F6-4A2F-A972-1E56D4A8CEF7}" type="datetime2">
              <a:rPr kumimoji="0" lang="en-US" altLang="zh-TW" sz="1000" b="0" i="0" u="none" strike="noStrike" kern="1200" cap="none" spc="0" normalizeH="0" baseline="0" noProof="0" smtClean="0">
                <a:ln>
                  <a:noFill/>
                </a:ln>
                <a:solidFill>
                  <a:srgbClr val="D4D2D0">
                    <a:shade val="50000"/>
                  </a:srgbClr>
                </a:solidFill>
                <a:effectLst/>
                <a:uLnTx/>
                <a:uFillTx/>
                <a:latin typeface="Arial"/>
                <a:ea typeface="微軟正黑體" panose="020B0604030504040204" pitchFamily="34" charset="-120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Thursday, March 22, 2018</a:t>
            </a:fld>
            <a:endParaRPr kumimoji="0" lang="en-US" altLang="zh-TW" sz="1000" b="0" i="0" u="none" strike="noStrike" kern="1200" cap="none" spc="0" normalizeH="0" baseline="0" noProof="0">
              <a:ln>
                <a:noFill/>
              </a:ln>
              <a:solidFill>
                <a:srgbClr val="D4D2D0">
                  <a:shade val="50000"/>
                </a:srgbClr>
              </a:solidFill>
              <a:effectLst/>
              <a:uLnTx/>
              <a:uFillTx/>
              <a:latin typeface="Arial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000" b="0" i="0" u="none" strike="noStrike" kern="1200" cap="none" spc="0" normalizeH="0" baseline="0" noProof="0">
              <a:ln>
                <a:noFill/>
              </a:ln>
              <a:solidFill>
                <a:srgbClr val="D4D2D0">
                  <a:shade val="50000"/>
                </a:srgbClr>
              </a:solidFill>
              <a:effectLst/>
              <a:uLnTx/>
              <a:uFillTx/>
              <a:latin typeface="Arial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454EA9-61BE-4E81-8843-EB58F59D9175}" type="slidenum">
              <a:rPr kumimoji="0" lang="en-US" altLang="zh-TW" sz="1000" b="0" i="0" u="none" strike="noStrike" kern="1200" cap="none" spc="0" normalizeH="0" baseline="0" noProof="0" smtClean="0">
                <a:ln>
                  <a:noFill/>
                </a:ln>
                <a:solidFill>
                  <a:srgbClr val="D4D2D0">
                    <a:shade val="50000"/>
                  </a:srgbClr>
                </a:solidFill>
                <a:effectLst/>
                <a:uLnTx/>
                <a:uFillTx/>
                <a:latin typeface="Arial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000" b="0" i="0" u="none" strike="noStrike" kern="1200" cap="none" spc="0" normalizeH="0" baseline="0" noProof="0">
              <a:ln>
                <a:noFill/>
              </a:ln>
              <a:solidFill>
                <a:srgbClr val="D4D2D0">
                  <a:shade val="50000"/>
                </a:srgbClr>
              </a:solidFill>
              <a:effectLst/>
              <a:uLnTx/>
              <a:uFillTx/>
              <a:latin typeface="Arial"/>
              <a:ea typeface="微軟正黑體" panose="020B0604030504040204" pitchFamily="34" charset="-120"/>
              <a:cs typeface="+mn-cs"/>
            </a:endParaRPr>
          </a:p>
        </p:txBody>
      </p:sp>
      <p:grpSp>
        <p:nvGrpSpPr>
          <p:cNvPr id="7" name="Group 9"/>
          <p:cNvGrpSpPr>
            <a:grpSpLocks/>
          </p:cNvGrpSpPr>
          <p:nvPr userDrawn="1"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8" name="Forme 11"/>
            <p:cNvSpPr>
              <a:spLocks/>
            </p:cNvSpPr>
            <p:nvPr userDrawn="1"/>
          </p:nvSpPr>
          <p:spPr bwMode="auto">
            <a:xfrm rot="21435692">
              <a:off x="-21862" y="202262"/>
              <a:ext cx="9162324" cy="64777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TW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 pitchFamily="18" charset="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9" name="Forme 12"/>
            <p:cNvSpPr>
              <a:spLocks/>
            </p:cNvSpPr>
            <p:nvPr userDrawn="1"/>
          </p:nvSpPr>
          <p:spPr bwMode="auto">
            <a:xfrm rot="21435692">
              <a:off x="-15525" y="275829"/>
              <a:ext cx="9175050" cy="529475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TW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 pitchFamily="18" charset="0"/>
                <a:ea typeface="微軟正黑體" panose="020B0604030504040204" pitchFamily="34" charset="-12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3889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60352-6DD8-4EC3-93AF-F9CB208D4DEA}" type="slidenum">
              <a:rPr kumimoji="0" lang="en-US" altLang="zh-TW" sz="1000" b="0" i="0" u="none" strike="noStrike" kern="1200" cap="none" spc="0" normalizeH="0" baseline="0" noProof="0" smtClean="0">
                <a:ln>
                  <a:noFill/>
                </a:ln>
                <a:solidFill>
                  <a:srgbClr val="D4D2D0">
                    <a:shade val="50000"/>
                  </a:srgbClr>
                </a:solidFill>
                <a:effectLst/>
                <a:uLnTx/>
                <a:uFillTx/>
                <a:latin typeface="Arial"/>
                <a:ea typeface="新細明體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zh-TW" sz="1000" b="0" i="0" u="none" strike="noStrike" kern="1200" cap="none" spc="0" normalizeH="0" baseline="0" noProof="0" dirty="0">
              <a:ln>
                <a:noFill/>
              </a:ln>
              <a:solidFill>
                <a:srgbClr val="D4D2D0">
                  <a:shade val="50000"/>
                </a:srgbClr>
              </a:solidFill>
              <a:effectLst/>
              <a:uLnTx/>
              <a:uFillTx/>
              <a:latin typeface="Arial"/>
              <a:ea typeface="新細明體" charset="-120"/>
              <a:cs typeface="+mn-cs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683568" y="469278"/>
            <a:ext cx="8208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/>
              <a:t>Novel Focused Ultrasound Gene Therapy Approach </a:t>
            </a:r>
            <a:r>
              <a:rPr lang="en-US" altLang="zh-TW" sz="3600" b="1" dirty="0" smtClean="0"/>
              <a:t>Noninvasively Restores Dopaminergic </a:t>
            </a:r>
            <a:r>
              <a:rPr lang="en-US" altLang="zh-TW" sz="3600" b="1" dirty="0"/>
              <a:t>Neuron Function in a Rat Parkinson’s </a:t>
            </a:r>
            <a:r>
              <a:rPr lang="en-US" altLang="zh-TW" sz="3600" b="1" dirty="0" smtClean="0"/>
              <a:t>Disease Model</a:t>
            </a:r>
            <a:endParaRPr kumimoji="0" lang="zh-TW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8092" y="4137537"/>
            <a:ext cx="3699164" cy="116491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778644" y="5302449"/>
            <a:ext cx="38683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zh-TW" sz="2000" dirty="0">
                <a:latin typeface="AdvOT65f8a23b.I"/>
              </a:rPr>
              <a:t>Nano Lett. </a:t>
            </a:r>
            <a:r>
              <a:rPr lang="it-IT" altLang="zh-TW" sz="2000" dirty="0" smtClean="0">
                <a:latin typeface="AdvOT46dcae81"/>
              </a:rPr>
              <a:t>2017 May, </a:t>
            </a:r>
            <a:r>
              <a:rPr lang="it-IT" altLang="zh-TW" sz="2000" dirty="0">
                <a:latin typeface="AdvOT46dcae81"/>
              </a:rPr>
              <a:t>17, 3533</a:t>
            </a:r>
            <a:r>
              <a:rPr lang="it-IT" altLang="zh-TW" sz="2000" dirty="0">
                <a:latin typeface="AdvOT8608a8d1+22"/>
              </a:rPr>
              <a:t>−</a:t>
            </a:r>
            <a:r>
              <a:rPr lang="it-IT" altLang="zh-TW" sz="2000" dirty="0">
                <a:latin typeface="AdvOT46dcae81"/>
              </a:rPr>
              <a:t>3542</a:t>
            </a:r>
            <a:endParaRPr lang="zh-TW" altLang="en-US" sz="20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2749567"/>
            <a:ext cx="7219281" cy="703327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440" y="3592164"/>
            <a:ext cx="7109936" cy="748044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778644" y="5771575"/>
            <a:ext cx="1736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rgbClr val="545454"/>
                </a:solidFill>
                <a:latin typeface="arial" panose="020B0604020202020204" pitchFamily="34" charset="0"/>
              </a:rPr>
              <a:t>2017 IF 12.712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2415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454EA9-61BE-4E81-8843-EB58F59D9175}" type="slidenum">
              <a:rPr kumimoji="0" lang="en-US" altLang="zh-TW" sz="1000" b="0" i="0" u="none" strike="noStrike" kern="1200" cap="none" spc="0" normalizeH="0" baseline="0" noProof="0" smtClean="0">
                <a:ln>
                  <a:noFill/>
                </a:ln>
                <a:solidFill>
                  <a:srgbClr val="D4D2D0">
                    <a:shade val="50000"/>
                  </a:srgbClr>
                </a:solidFill>
                <a:effectLst/>
                <a:uLnTx/>
                <a:uFillTx/>
                <a:latin typeface="Arial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zh-TW" sz="1000" b="0" i="0" u="none" strike="noStrike" kern="1200" cap="none" spc="0" normalizeH="0" baseline="0" noProof="0">
              <a:ln>
                <a:noFill/>
              </a:ln>
              <a:solidFill>
                <a:srgbClr val="D4D2D0">
                  <a:shade val="50000"/>
                </a:srgbClr>
              </a:solidFill>
              <a:effectLst/>
              <a:uLnTx/>
              <a:uFillTx/>
              <a:latin typeface="Arial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1026" name="Picture 2" descr="Cylinder Test. A rat's spontaneous forelimb use being assessed using the cylinder test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20283"/>
            <a:ext cx="4876800" cy="384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899592" y="5280346"/>
            <a:ext cx="1514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222222"/>
                </a:solidFill>
                <a:latin typeface="Arial" panose="020B0604020202020204" pitchFamily="34" charset="0"/>
              </a:rPr>
              <a:t>Cylinder Test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3867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454EA9-61BE-4E81-8843-EB58F59D9175}" type="slidenum">
              <a:rPr kumimoji="0" lang="en-US" altLang="zh-TW" sz="1000" b="0" i="0" u="none" strike="noStrike" kern="1200" cap="none" spc="0" normalizeH="0" baseline="0" noProof="0" smtClean="0">
                <a:ln>
                  <a:noFill/>
                </a:ln>
                <a:solidFill>
                  <a:srgbClr val="D4D2D0">
                    <a:shade val="50000"/>
                  </a:srgbClr>
                </a:solidFill>
                <a:effectLst/>
                <a:uLnTx/>
                <a:uFillTx/>
                <a:latin typeface="Arial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zh-TW" sz="1000" b="0" i="0" u="none" strike="noStrike" kern="1200" cap="none" spc="0" normalizeH="0" baseline="0" noProof="0">
              <a:ln>
                <a:noFill/>
              </a:ln>
              <a:solidFill>
                <a:srgbClr val="D4D2D0">
                  <a:shade val="50000"/>
                </a:srgbClr>
              </a:solidFill>
              <a:effectLst/>
              <a:uLnTx/>
              <a:uFillTx/>
              <a:latin typeface="Arial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302805"/>
            <a:ext cx="7175862" cy="5388854"/>
          </a:xfrm>
          <a:prstGeom prst="rect">
            <a:avLst/>
          </a:prstGeom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628650" y="365126"/>
            <a:ext cx="85153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altLang="zh-TW" dirty="0" smtClean="0">
                <a:solidFill>
                  <a:srgbClr val="0000FF"/>
                </a:solidFill>
              </a:rPr>
              <a:t>GDNF</a:t>
            </a:r>
            <a:r>
              <a:rPr lang="en-US" altLang="zh-TW" dirty="0" smtClean="0"/>
              <a:t> protein levels in the </a:t>
            </a:r>
            <a:r>
              <a:rPr lang="en-US" altLang="zh-TW" dirty="0" err="1" smtClean="0"/>
              <a:t>SNpc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2689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454EA9-61BE-4E81-8843-EB58F59D9175}" type="slidenum">
              <a:rPr kumimoji="0" lang="en-US" altLang="zh-TW" sz="1000" b="0" i="0" u="none" strike="noStrike" kern="1200" cap="none" spc="0" normalizeH="0" baseline="0" noProof="0" smtClean="0">
                <a:ln>
                  <a:noFill/>
                </a:ln>
                <a:solidFill>
                  <a:srgbClr val="D4D2D0">
                    <a:shade val="50000"/>
                  </a:srgbClr>
                </a:solidFill>
                <a:effectLst/>
                <a:uLnTx/>
                <a:uFillTx/>
                <a:latin typeface="Arial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zh-TW" sz="1000" b="0" i="0" u="none" strike="noStrike" kern="1200" cap="none" spc="0" normalizeH="0" baseline="0" noProof="0">
              <a:ln>
                <a:noFill/>
              </a:ln>
              <a:solidFill>
                <a:srgbClr val="D4D2D0">
                  <a:shade val="50000"/>
                </a:srgbClr>
              </a:solidFill>
              <a:effectLst/>
              <a:uLnTx/>
              <a:uFillTx/>
              <a:latin typeface="Arial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1673" y="994619"/>
            <a:ext cx="5860653" cy="5603829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924058" y="6381264"/>
            <a:ext cx="42184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H&amp;E stained sections through the striatum </a:t>
            </a:r>
            <a:endParaRPr lang="zh-TW" altLang="en-US" dirty="0"/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1606153" y="0"/>
            <a:ext cx="747174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altLang="zh-TW" dirty="0" smtClean="0"/>
              <a:t>Systemic / local toxicity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289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0" dirty="0"/>
              <a:t>No evidence of neural damage, ischemic injury, or</a:t>
            </a:r>
          </a:p>
          <a:p>
            <a:r>
              <a:rPr lang="en-US" altLang="zh-TW" b="0" dirty="0"/>
              <a:t>gliosis was found beyond that caused by the 6-OHDA </a:t>
            </a:r>
            <a:r>
              <a:rPr lang="en-US" altLang="zh-TW" b="0" dirty="0" smtClean="0"/>
              <a:t>probe injection </a:t>
            </a:r>
            <a:r>
              <a:rPr lang="en-US" altLang="zh-TW" b="0" dirty="0"/>
              <a:t>tract in any slide throughout the course of the </a:t>
            </a:r>
            <a:r>
              <a:rPr lang="en-US" altLang="zh-TW" b="0" dirty="0" smtClean="0"/>
              <a:t>12-week </a:t>
            </a:r>
            <a:r>
              <a:rPr lang="en-US" altLang="zh-TW" b="0" dirty="0"/>
              <a:t>study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454EA9-61BE-4E81-8843-EB58F59D9175}" type="slidenum">
              <a:rPr kumimoji="0" lang="en-US" altLang="zh-TW" sz="1000" b="0" i="0" u="none" strike="noStrike" kern="1200" cap="none" spc="0" normalizeH="0" baseline="0" noProof="0" smtClean="0">
                <a:ln>
                  <a:noFill/>
                </a:ln>
                <a:solidFill>
                  <a:srgbClr val="D4D2D0">
                    <a:shade val="50000"/>
                  </a:srgbClr>
                </a:solidFill>
                <a:effectLst/>
                <a:uLnTx/>
                <a:uFillTx/>
                <a:latin typeface="Arial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zh-TW" sz="1000" b="0" i="0" u="none" strike="noStrike" kern="1200" cap="none" spc="0" normalizeH="0" baseline="0" noProof="0">
              <a:ln>
                <a:noFill/>
              </a:ln>
              <a:solidFill>
                <a:srgbClr val="D4D2D0">
                  <a:shade val="50000"/>
                </a:srgbClr>
              </a:solidFill>
              <a:effectLst/>
              <a:uLnTx/>
              <a:uFillTx/>
              <a:latin typeface="Arial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084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454EA9-61BE-4E81-8843-EB58F59D9175}" type="slidenum">
              <a:rPr kumimoji="0" lang="en-US" altLang="zh-TW" sz="1000" b="0" i="0" u="none" strike="noStrike" kern="1200" cap="none" spc="0" normalizeH="0" baseline="0" noProof="0" smtClean="0">
                <a:ln>
                  <a:noFill/>
                </a:ln>
                <a:solidFill>
                  <a:srgbClr val="D4D2D0">
                    <a:shade val="50000"/>
                  </a:srgbClr>
                </a:solidFill>
                <a:effectLst/>
                <a:uLnTx/>
                <a:uFillTx/>
                <a:latin typeface="Arial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zh-TW" sz="1000" b="0" i="0" u="none" strike="noStrike" kern="1200" cap="none" spc="0" normalizeH="0" baseline="0" noProof="0">
              <a:ln>
                <a:noFill/>
              </a:ln>
              <a:solidFill>
                <a:srgbClr val="D4D2D0">
                  <a:shade val="50000"/>
                </a:srgbClr>
              </a:solidFill>
              <a:effectLst/>
              <a:uLnTx/>
              <a:uFillTx/>
              <a:latin typeface="Arial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892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454EA9-61BE-4E81-8843-EB58F59D9175}" type="slidenum">
              <a:rPr kumimoji="0" lang="en-US" altLang="zh-TW" sz="1000" b="0" i="0" u="none" strike="noStrike" kern="1200" cap="none" spc="0" normalizeH="0" baseline="0" noProof="0" smtClean="0">
                <a:ln>
                  <a:noFill/>
                </a:ln>
                <a:solidFill>
                  <a:srgbClr val="D4D2D0">
                    <a:shade val="50000"/>
                  </a:srgbClr>
                </a:solidFill>
                <a:effectLst/>
                <a:uLnTx/>
                <a:uFillTx/>
                <a:latin typeface="Arial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zh-TW" sz="1000" b="0" i="0" u="none" strike="noStrike" kern="1200" cap="none" spc="0" normalizeH="0" baseline="0" noProof="0">
              <a:ln>
                <a:noFill/>
              </a:ln>
              <a:solidFill>
                <a:srgbClr val="D4D2D0">
                  <a:shade val="50000"/>
                </a:srgbClr>
              </a:solidFill>
              <a:effectLst/>
              <a:uLnTx/>
              <a:uFillTx/>
              <a:latin typeface="Arial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060564"/>
            <a:ext cx="7736570" cy="324036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789" y="4718878"/>
            <a:ext cx="7949660" cy="58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0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54197" y="231229"/>
            <a:ext cx="7886700" cy="1325563"/>
          </a:xfrm>
        </p:spPr>
        <p:txBody>
          <a:bodyPr>
            <a:noAutofit/>
          </a:bodyPr>
          <a:lstStyle/>
          <a:p>
            <a:endParaRPr lang="zh-TW" altLang="en-US" sz="3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54197" y="1556792"/>
            <a:ext cx="8263830" cy="4351338"/>
          </a:xfrm>
        </p:spPr>
        <p:txBody>
          <a:bodyPr>
            <a:normAutofit/>
          </a:bodyPr>
          <a:lstStyle/>
          <a:p>
            <a:r>
              <a:rPr lang="en-US" altLang="zh-TW" sz="2600" dirty="0"/>
              <a:t>GDNF + Nurr1-PEGylated liposomes-coupled microbubbles </a:t>
            </a:r>
            <a:r>
              <a:rPr lang="en-US" altLang="zh-TW" sz="2000" dirty="0"/>
              <a:t/>
            </a:r>
            <a:br>
              <a:rPr lang="en-US" altLang="zh-TW" sz="2000" dirty="0"/>
            </a:br>
            <a:r>
              <a:rPr lang="en-US" altLang="zh-TW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Nurr1: nuclear receptor-related factor 1: key role in the development and survival of midbrain DA neurons</a:t>
            </a:r>
            <a:r>
              <a:rPr lang="zh-TW" alt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zh-TW" alt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zh-TW" alt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454EA9-61BE-4E81-8843-EB58F59D9175}" type="slidenum">
              <a:rPr kumimoji="0" lang="en-US" altLang="zh-TW" sz="1000" b="0" i="0" u="none" strike="noStrike" kern="1200" cap="none" spc="0" normalizeH="0" baseline="0" noProof="0" smtClean="0">
                <a:ln>
                  <a:noFill/>
                </a:ln>
                <a:solidFill>
                  <a:srgbClr val="D4D2D0">
                    <a:shade val="50000"/>
                  </a:srgbClr>
                </a:solidFill>
                <a:effectLst/>
                <a:uLnTx/>
                <a:uFillTx/>
                <a:latin typeface="Arial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zh-TW" sz="1000" b="0" i="0" u="none" strike="noStrike" kern="1200" cap="none" spc="0" normalizeH="0" baseline="0" noProof="0" dirty="0">
              <a:ln>
                <a:noFill/>
              </a:ln>
              <a:solidFill>
                <a:srgbClr val="D4D2D0">
                  <a:shade val="50000"/>
                </a:srgbClr>
              </a:solidFill>
              <a:effectLst/>
              <a:uLnTx/>
              <a:uFillTx/>
              <a:latin typeface="Arial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135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/>
              <a:t>B</a:t>
            </a:r>
            <a:r>
              <a:rPr lang="en-US" altLang="zh-TW" sz="3600" dirty="0" smtClean="0"/>
              <a:t>ehavioral </a:t>
            </a:r>
            <a:r>
              <a:rPr lang="en-US" altLang="zh-TW" sz="3600" dirty="0"/>
              <a:t>changes in PD rats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454EA9-61BE-4E81-8843-EB58F59D9175}" type="slidenum">
              <a:rPr kumimoji="0" lang="en-US" altLang="zh-TW" sz="1000" b="0" i="0" u="none" strike="noStrike" kern="1200" cap="none" spc="0" normalizeH="0" baseline="0" noProof="0" smtClean="0">
                <a:ln>
                  <a:noFill/>
                </a:ln>
                <a:solidFill>
                  <a:srgbClr val="D4D2D0">
                    <a:shade val="50000"/>
                  </a:srgbClr>
                </a:solidFill>
                <a:effectLst/>
                <a:uLnTx/>
                <a:uFillTx/>
                <a:latin typeface="Arial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zh-TW" sz="1000" b="0" i="0" u="none" strike="noStrike" kern="1200" cap="none" spc="0" normalizeH="0" baseline="0" noProof="0">
              <a:ln>
                <a:noFill/>
              </a:ln>
              <a:solidFill>
                <a:srgbClr val="D4D2D0">
                  <a:shade val="50000"/>
                </a:srgbClr>
              </a:solidFill>
              <a:effectLst/>
              <a:uLnTx/>
              <a:uFillTx/>
              <a:latin typeface="Arial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241" y="1268760"/>
            <a:ext cx="7355518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9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Dopaminergic neurons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454EA9-61BE-4E81-8843-EB58F59D9175}" type="slidenum">
              <a:rPr kumimoji="0" lang="en-US" altLang="zh-TW" sz="1000" b="0" i="0" u="none" strike="noStrike" kern="1200" cap="none" spc="0" normalizeH="0" baseline="0" noProof="0" smtClean="0">
                <a:ln>
                  <a:noFill/>
                </a:ln>
                <a:solidFill>
                  <a:srgbClr val="D4D2D0">
                    <a:shade val="50000"/>
                  </a:srgbClr>
                </a:solidFill>
                <a:effectLst/>
                <a:uLnTx/>
                <a:uFillTx/>
                <a:latin typeface="Arial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zh-TW" sz="1000" b="0" i="0" u="none" strike="noStrike" kern="1200" cap="none" spc="0" normalizeH="0" baseline="0" noProof="0">
              <a:ln>
                <a:noFill/>
              </a:ln>
              <a:solidFill>
                <a:srgbClr val="D4D2D0">
                  <a:shade val="50000"/>
                </a:srgbClr>
              </a:solidFill>
              <a:effectLst/>
              <a:uLnTx/>
              <a:uFillTx/>
              <a:latin typeface="Arial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646237"/>
            <a:ext cx="7199743" cy="427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63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91680" y="260648"/>
            <a:ext cx="78867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TW" sz="3200" dirty="0"/>
              <a:t>Nurr1 mRNA and protein levels</a:t>
            </a:r>
            <a:endParaRPr lang="zh-TW" altLang="en-US" sz="3200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74148" y="1340768"/>
            <a:ext cx="4583802" cy="5517232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454EA9-61BE-4E81-8843-EB58F59D9175}" type="slidenum">
              <a:rPr kumimoji="0" lang="en-US" altLang="zh-TW" sz="1000" b="0" i="0" u="none" strike="noStrike" kern="1200" cap="none" spc="0" normalizeH="0" baseline="0" noProof="0" smtClean="0">
                <a:ln>
                  <a:noFill/>
                </a:ln>
                <a:solidFill>
                  <a:srgbClr val="D4D2D0">
                    <a:shade val="50000"/>
                  </a:srgbClr>
                </a:solidFill>
                <a:effectLst/>
                <a:uLnTx/>
                <a:uFillTx/>
                <a:latin typeface="Arial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zh-TW" sz="1000" b="0" i="0" u="none" strike="noStrike" kern="1200" cap="none" spc="0" normalizeH="0" baseline="0" noProof="0">
              <a:ln>
                <a:noFill/>
              </a:ln>
              <a:solidFill>
                <a:srgbClr val="D4D2D0">
                  <a:shade val="50000"/>
                </a:srgbClr>
              </a:solidFill>
              <a:effectLst/>
              <a:uLnTx/>
              <a:uFillTx/>
              <a:latin typeface="Arial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522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454EA9-61BE-4E81-8843-EB58F59D9175}" type="slidenum">
              <a:rPr kumimoji="0" lang="en-US" altLang="zh-TW" sz="1000" b="0" i="0" u="none" strike="noStrike" kern="1200" cap="none" spc="0" normalizeH="0" baseline="0" noProof="0" smtClean="0">
                <a:ln>
                  <a:noFill/>
                </a:ln>
                <a:solidFill>
                  <a:srgbClr val="D4D2D0">
                    <a:shade val="50000"/>
                  </a:srgbClr>
                </a:solidFill>
                <a:effectLst/>
                <a:uLnTx/>
                <a:uFillTx/>
                <a:latin typeface="Arial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TW" sz="1000" b="0" i="0" u="none" strike="noStrike" kern="1200" cap="none" spc="0" normalizeH="0" baseline="0" noProof="0">
              <a:ln>
                <a:noFill/>
              </a:ln>
              <a:solidFill>
                <a:srgbClr val="D4D2D0">
                  <a:shade val="50000"/>
                </a:srgbClr>
              </a:solidFill>
              <a:effectLst/>
              <a:uLnTx/>
              <a:uFillTx/>
              <a:latin typeface="Arial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340" y="850899"/>
            <a:ext cx="8787320" cy="515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69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47650"/>
          </a:xfrm>
        </p:spPr>
        <p:txBody>
          <a:bodyPr>
            <a:normAutofit/>
          </a:bodyPr>
          <a:lstStyle/>
          <a:p>
            <a:r>
              <a:rPr lang="en-US" altLang="zh-TW" sz="3200" dirty="0"/>
              <a:t>T</a:t>
            </a:r>
            <a:r>
              <a:rPr lang="en-US" altLang="zh-TW" sz="3200" dirty="0" smtClean="0"/>
              <a:t>he </a:t>
            </a:r>
            <a:r>
              <a:rPr lang="en-US" altLang="zh-TW" sz="3200" dirty="0"/>
              <a:t>number </a:t>
            </a:r>
            <a:r>
              <a:rPr lang="en-US" altLang="zh-TW" sz="3200" dirty="0" smtClean="0"/>
              <a:t>of GDNF </a:t>
            </a:r>
            <a:r>
              <a:rPr lang="en-US" altLang="zh-TW" sz="3200" dirty="0"/>
              <a:t>and Nurr1 positive cells</a:t>
            </a:r>
            <a:endParaRPr lang="zh-TW" altLang="en-US" sz="3200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87624" y="1420252"/>
            <a:ext cx="6552728" cy="5292580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454EA9-61BE-4E81-8843-EB58F59D9175}" type="slidenum">
              <a:rPr kumimoji="0" lang="en-US" altLang="zh-TW" sz="1000" b="0" i="0" u="none" strike="noStrike" kern="1200" cap="none" spc="0" normalizeH="0" baseline="0" noProof="0" smtClean="0">
                <a:ln>
                  <a:noFill/>
                </a:ln>
                <a:solidFill>
                  <a:srgbClr val="D4D2D0">
                    <a:shade val="50000"/>
                  </a:srgbClr>
                </a:solidFill>
                <a:effectLst/>
                <a:uLnTx/>
                <a:uFillTx/>
                <a:latin typeface="Arial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zh-TW" sz="1000" b="0" i="0" u="none" strike="noStrike" kern="1200" cap="none" spc="0" normalizeH="0" baseline="0" noProof="0">
              <a:ln>
                <a:noFill/>
              </a:ln>
              <a:solidFill>
                <a:srgbClr val="D4D2D0">
                  <a:shade val="50000"/>
                </a:srgbClr>
              </a:solidFill>
              <a:effectLst/>
              <a:uLnTx/>
              <a:uFillTx/>
              <a:latin typeface="Arial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593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454EA9-61BE-4E81-8843-EB58F59D9175}" type="slidenum">
              <a:rPr kumimoji="0" lang="en-US" altLang="zh-TW" sz="1000" b="0" i="0" u="none" strike="noStrike" kern="1200" cap="none" spc="0" normalizeH="0" baseline="0" noProof="0" smtClean="0">
                <a:ln>
                  <a:noFill/>
                </a:ln>
                <a:solidFill>
                  <a:srgbClr val="D4D2D0">
                    <a:shade val="50000"/>
                  </a:srgbClr>
                </a:solidFill>
                <a:effectLst/>
                <a:uLnTx/>
                <a:uFillTx/>
                <a:latin typeface="Arial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zh-TW" sz="1000" b="0" i="0" u="none" strike="noStrike" kern="1200" cap="none" spc="0" normalizeH="0" baseline="0" noProof="0">
              <a:ln>
                <a:noFill/>
              </a:ln>
              <a:solidFill>
                <a:srgbClr val="D4D2D0">
                  <a:shade val="50000"/>
                </a:srgbClr>
              </a:solidFill>
              <a:effectLst/>
              <a:uLnTx/>
              <a:uFillTx/>
              <a:latin typeface="Arial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683568" y="1690689"/>
            <a:ext cx="6607646" cy="3929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 smtClean="0"/>
              <a:t>FUS: 1.15MHz, 0.6MPa, 10ms burst, 0.5 Hz PRF, 2min total duration</a:t>
            </a:r>
          </a:p>
          <a:p>
            <a:r>
              <a:rPr lang="en-US" altLang="zh-TW" sz="2400" dirty="0" smtClean="0"/>
              <a:t>MB: 3* 10</a:t>
            </a:r>
            <a:r>
              <a:rPr lang="en-US" altLang="zh-TW" sz="2400" baseline="30000" dirty="0" smtClean="0"/>
              <a:t>5</a:t>
            </a:r>
            <a:r>
              <a:rPr lang="en-US" altLang="zh-TW" sz="2400" dirty="0" smtClean="0"/>
              <a:t> MB/g</a:t>
            </a:r>
            <a:endParaRPr lang="en-US" altLang="zh-TW" sz="2400" b="1" dirty="0" smtClean="0"/>
          </a:p>
          <a:p>
            <a:r>
              <a:rPr lang="en-US" altLang="zh-TW" sz="2400" b="1" dirty="0" smtClean="0"/>
              <a:t>PEI-PEG nanoparticles  + GDNF DNA (0.5ug/g)</a:t>
            </a:r>
          </a:p>
          <a:p>
            <a:endParaRPr lang="en-US" altLang="zh-TW" sz="2400" b="1" dirty="0" smtClean="0"/>
          </a:p>
          <a:p>
            <a:endParaRPr lang="zh-TW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19941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454EA9-61BE-4E81-8843-EB58F59D9175}" type="slidenum">
              <a:rPr kumimoji="0" lang="en-US" altLang="zh-TW" sz="1000" b="0" i="0" u="none" strike="noStrike" kern="1200" cap="none" spc="0" normalizeH="0" baseline="0" noProof="0" smtClean="0">
                <a:ln>
                  <a:noFill/>
                </a:ln>
                <a:solidFill>
                  <a:srgbClr val="D4D2D0">
                    <a:shade val="50000"/>
                  </a:srgbClr>
                </a:solidFill>
                <a:effectLst/>
                <a:uLnTx/>
                <a:uFillTx/>
                <a:latin typeface="Arial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zh-TW" sz="1000" b="0" i="0" u="none" strike="noStrike" kern="1200" cap="none" spc="0" normalizeH="0" baseline="0" noProof="0">
              <a:ln>
                <a:noFill/>
              </a:ln>
              <a:solidFill>
                <a:srgbClr val="D4D2D0">
                  <a:shade val="50000"/>
                </a:srgbClr>
              </a:solidFill>
              <a:effectLst/>
              <a:uLnTx/>
              <a:uFillTx/>
              <a:latin typeface="Arial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116632"/>
            <a:ext cx="4803175" cy="502833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40309" y="548680"/>
            <a:ext cx="24696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b="1" dirty="0" smtClean="0"/>
              <a:t>6-OHDA </a:t>
            </a:r>
            <a:r>
              <a:rPr lang="en-US" altLang="zh-TW" sz="2000" b="1" dirty="0" err="1" smtClean="0"/>
              <a:t>lesioned</a:t>
            </a:r>
            <a:r>
              <a:rPr lang="en-US" altLang="zh-TW" sz="2000" b="1" dirty="0" smtClean="0"/>
              <a:t> </a:t>
            </a:r>
            <a:r>
              <a:rPr lang="en-US" altLang="zh-TW" sz="2000" b="1" dirty="0"/>
              <a:t>striatum</a:t>
            </a:r>
            <a:endParaRPr lang="zh-TW" altLang="en-US" sz="2000" b="1" dirty="0"/>
          </a:p>
        </p:txBody>
      </p:sp>
      <p:sp>
        <p:nvSpPr>
          <p:cNvPr id="7" name="矩形 6"/>
          <p:cNvSpPr/>
          <p:nvPr/>
        </p:nvSpPr>
        <p:spPr>
          <a:xfrm>
            <a:off x="72008" y="2692934"/>
            <a:ext cx="28083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b="1" dirty="0"/>
              <a:t>post-FUS </a:t>
            </a:r>
            <a:r>
              <a:rPr lang="en-US" altLang="zh-TW" sz="2000" b="1" dirty="0" smtClean="0"/>
              <a:t>       </a:t>
            </a:r>
          </a:p>
          <a:p>
            <a:r>
              <a:rPr lang="en-US" altLang="zh-TW" sz="2000" b="1" dirty="0" err="1" smtClean="0"/>
              <a:t>Gd</a:t>
            </a:r>
            <a:r>
              <a:rPr lang="en-US" altLang="zh-TW" sz="2000" b="1" dirty="0" smtClean="0"/>
              <a:t>-DPTA enhanced T1 weighted image</a:t>
            </a:r>
            <a:endParaRPr lang="zh-TW" altLang="en-US" sz="2000" b="1" dirty="0"/>
          </a:p>
        </p:txBody>
      </p:sp>
      <p:sp>
        <p:nvSpPr>
          <p:cNvPr id="9" name="矩形 8"/>
          <p:cNvSpPr/>
          <p:nvPr/>
        </p:nvSpPr>
        <p:spPr>
          <a:xfrm>
            <a:off x="7142927" y="2630798"/>
            <a:ext cx="24544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b="1" dirty="0"/>
              <a:t>T2: RBC </a:t>
            </a:r>
            <a:r>
              <a:rPr lang="en-US" altLang="zh-TW" sz="2000" b="1" dirty="0" smtClean="0"/>
              <a:t>extravasation: nil</a:t>
            </a:r>
            <a:endParaRPr lang="zh-TW" altLang="en-US" sz="2000" b="1" dirty="0"/>
          </a:p>
        </p:txBody>
      </p:sp>
      <p:sp>
        <p:nvSpPr>
          <p:cNvPr id="2" name="矩形 1"/>
          <p:cNvSpPr/>
          <p:nvPr/>
        </p:nvSpPr>
        <p:spPr>
          <a:xfrm>
            <a:off x="2699792" y="5407154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sz="3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BBB open: n= 32/32</a:t>
            </a:r>
          </a:p>
          <a:p>
            <a:r>
              <a:rPr lang="en-US" altLang="zh-TW" sz="3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RBC extravasation: 0/32</a:t>
            </a:r>
          </a:p>
        </p:txBody>
      </p:sp>
    </p:spTree>
    <p:extLst>
      <p:ext uri="{BB962C8B-B14F-4D97-AF65-F5344CB8AC3E}">
        <p14:creationId xmlns:p14="http://schemas.microsoft.com/office/powerpoint/2010/main" val="135558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515350" cy="1325563"/>
          </a:xfrm>
        </p:spPr>
        <p:txBody>
          <a:bodyPr/>
          <a:lstStyle/>
          <a:p>
            <a:r>
              <a:rPr lang="en-US" altLang="zh-TW" dirty="0">
                <a:solidFill>
                  <a:srgbClr val="0000FF"/>
                </a:solidFill>
              </a:rPr>
              <a:t>GDNF</a:t>
            </a:r>
            <a:r>
              <a:rPr lang="en-US" altLang="zh-TW" dirty="0"/>
              <a:t> protein levels in the striatum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454EA9-61BE-4E81-8843-EB58F59D9175}" type="slidenum">
              <a:rPr kumimoji="0" lang="en-US" altLang="zh-TW" sz="1000" b="0" i="0" u="none" strike="noStrike" kern="1200" cap="none" spc="0" normalizeH="0" baseline="0" noProof="0" smtClean="0">
                <a:ln>
                  <a:noFill/>
                </a:ln>
                <a:solidFill>
                  <a:srgbClr val="D4D2D0">
                    <a:shade val="50000"/>
                  </a:srgbClr>
                </a:solidFill>
                <a:effectLst/>
                <a:uLnTx/>
                <a:uFillTx/>
                <a:latin typeface="Arial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zh-TW" sz="1000" b="0" i="0" u="none" strike="noStrike" kern="1200" cap="none" spc="0" normalizeH="0" baseline="0" noProof="0" dirty="0">
              <a:ln>
                <a:noFill/>
              </a:ln>
              <a:solidFill>
                <a:srgbClr val="D4D2D0">
                  <a:shade val="50000"/>
                </a:srgbClr>
              </a:solidFill>
              <a:effectLst/>
              <a:uLnTx/>
              <a:uFillTx/>
              <a:latin typeface="Arial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531116"/>
            <a:ext cx="8281259" cy="388843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547664" y="5419548"/>
            <a:ext cx="49102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BPN: brain penetrating nanoparticles</a:t>
            </a:r>
          </a:p>
          <a:p>
            <a:r>
              <a:rPr lang="en-US" altLang="zh-TW" sz="2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pBAL</a:t>
            </a:r>
            <a:r>
              <a:rPr lang="en-US" altLang="zh-TW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negative control reporter gene</a:t>
            </a:r>
          </a:p>
          <a:p>
            <a:endParaRPr lang="zh-TW" altLang="en-US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55576" y="4149080"/>
            <a:ext cx="936104" cy="504056"/>
          </a:xfrm>
          <a:prstGeom prst="rect">
            <a:avLst/>
          </a:prstGeom>
          <a:noFill/>
          <a:ln w="44450">
            <a:solidFill>
              <a:srgbClr val="FF0000">
                <a:alpha val="5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4865512" y="4149080"/>
            <a:ext cx="282552" cy="504056"/>
          </a:xfrm>
          <a:prstGeom prst="rect">
            <a:avLst/>
          </a:prstGeom>
          <a:noFill/>
          <a:ln w="44450">
            <a:solidFill>
              <a:srgbClr val="FF0000">
                <a:alpha val="5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7194505" y="4149080"/>
            <a:ext cx="282552" cy="504056"/>
          </a:xfrm>
          <a:prstGeom prst="rect">
            <a:avLst/>
          </a:prstGeom>
          <a:noFill/>
          <a:ln w="44450">
            <a:solidFill>
              <a:srgbClr val="FF0000">
                <a:alpha val="5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7454078" y="1829188"/>
            <a:ext cx="1456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 smtClean="0">
                <a:solidFill>
                  <a:srgbClr val="C00000"/>
                </a:solidFill>
              </a:rPr>
              <a:t>11x</a:t>
            </a:r>
            <a:endParaRPr lang="zh-TW" alt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339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0000FF"/>
                </a:solidFill>
              </a:rPr>
              <a:t>Dopamine</a:t>
            </a:r>
            <a:r>
              <a:rPr lang="en-US" altLang="zh-TW" dirty="0" smtClean="0"/>
              <a:t> </a:t>
            </a:r>
            <a:r>
              <a:rPr lang="en-US" altLang="zh-TW" dirty="0"/>
              <a:t>levels </a:t>
            </a:r>
            <a:r>
              <a:rPr lang="en-US" altLang="zh-TW" dirty="0" smtClean="0"/>
              <a:t>in the ipsilateral hemisphere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454EA9-61BE-4E81-8843-EB58F59D9175}" type="slidenum">
              <a:rPr kumimoji="0" lang="en-US" altLang="zh-TW" sz="1000" b="0" i="0" u="none" strike="noStrike" kern="1200" cap="none" spc="0" normalizeH="0" baseline="0" noProof="0" smtClean="0">
                <a:ln>
                  <a:noFill/>
                </a:ln>
                <a:solidFill>
                  <a:srgbClr val="D4D2D0">
                    <a:shade val="50000"/>
                  </a:srgbClr>
                </a:solidFill>
                <a:effectLst/>
                <a:uLnTx/>
                <a:uFillTx/>
                <a:latin typeface="Arial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zh-TW" sz="1000" b="0" i="0" u="none" strike="noStrike" kern="1200" cap="none" spc="0" normalizeH="0" baseline="0" noProof="0">
              <a:ln>
                <a:noFill/>
              </a:ln>
              <a:solidFill>
                <a:srgbClr val="D4D2D0">
                  <a:shade val="50000"/>
                </a:srgbClr>
              </a:solidFill>
              <a:effectLst/>
              <a:uLnTx/>
              <a:uFillTx/>
              <a:latin typeface="Arial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429" y="1736288"/>
            <a:ext cx="8205142" cy="462006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39552" y="4941168"/>
            <a:ext cx="1025202" cy="504056"/>
          </a:xfrm>
          <a:prstGeom prst="rect">
            <a:avLst/>
          </a:prstGeom>
          <a:noFill/>
          <a:ln w="44450">
            <a:solidFill>
              <a:srgbClr val="FF0000">
                <a:alpha val="5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4738586" y="4941168"/>
            <a:ext cx="282552" cy="504056"/>
          </a:xfrm>
          <a:prstGeom prst="rect">
            <a:avLst/>
          </a:prstGeom>
          <a:noFill/>
          <a:ln w="44450">
            <a:solidFill>
              <a:srgbClr val="FF0000">
                <a:alpha val="5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7020272" y="4927879"/>
            <a:ext cx="282552" cy="504056"/>
          </a:xfrm>
          <a:prstGeom prst="rect">
            <a:avLst/>
          </a:prstGeom>
          <a:noFill/>
          <a:ln w="44450">
            <a:solidFill>
              <a:srgbClr val="FF0000">
                <a:alpha val="5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4355976" y="2690899"/>
            <a:ext cx="1456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 smtClean="0">
                <a:solidFill>
                  <a:srgbClr val="C00000"/>
                </a:solidFill>
              </a:rPr>
              <a:t>2.8x</a:t>
            </a:r>
            <a:endParaRPr lang="zh-TW" altLang="en-US" sz="2400" b="1" dirty="0">
              <a:solidFill>
                <a:srgbClr val="C0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758490" y="2229234"/>
            <a:ext cx="1456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 smtClean="0">
                <a:solidFill>
                  <a:srgbClr val="C00000"/>
                </a:solidFill>
              </a:rPr>
              <a:t>2.2x</a:t>
            </a:r>
            <a:endParaRPr lang="zh-TW" alt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86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57656" y="185738"/>
            <a:ext cx="7442736" cy="1325563"/>
          </a:xfrm>
        </p:spPr>
        <p:txBody>
          <a:bodyPr/>
          <a:lstStyle/>
          <a:p>
            <a:r>
              <a:rPr lang="en-US" altLang="zh-TW" dirty="0">
                <a:solidFill>
                  <a:srgbClr val="0000FF"/>
                </a:solidFill>
              </a:rPr>
              <a:t>D</a:t>
            </a:r>
            <a:r>
              <a:rPr lang="en-US" altLang="zh-TW" dirty="0" smtClean="0">
                <a:solidFill>
                  <a:srgbClr val="0000FF"/>
                </a:solidFill>
              </a:rPr>
              <a:t>opaminergic </a:t>
            </a:r>
            <a:r>
              <a:rPr lang="en-US" altLang="zh-TW" dirty="0">
                <a:solidFill>
                  <a:srgbClr val="0000FF"/>
                </a:solidFill>
              </a:rPr>
              <a:t>neuron </a:t>
            </a:r>
            <a:r>
              <a:rPr lang="en-US" altLang="zh-TW" dirty="0"/>
              <a:t>density</a:t>
            </a:r>
            <a:r>
              <a:rPr lang="en-US" altLang="zh-TW" dirty="0">
                <a:solidFill>
                  <a:srgbClr val="0000FF"/>
                </a:solidFill>
              </a:rPr>
              <a:t> </a:t>
            </a:r>
            <a:r>
              <a:rPr lang="en-US" altLang="zh-TW" sz="4000" dirty="0"/>
              <a:t>in the striatum and </a:t>
            </a:r>
            <a:r>
              <a:rPr lang="en-US" altLang="zh-TW" sz="4000" dirty="0" err="1"/>
              <a:t>SNpc</a:t>
            </a:r>
            <a:endParaRPr lang="zh-TW" altLang="en-US" sz="4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454EA9-61BE-4E81-8843-EB58F59D9175}" type="slidenum">
              <a:rPr kumimoji="0" lang="en-US" altLang="zh-TW" sz="1000" b="0" i="0" u="none" strike="noStrike" kern="1200" cap="none" spc="0" normalizeH="0" baseline="0" noProof="0" smtClean="0">
                <a:ln>
                  <a:noFill/>
                </a:ln>
                <a:solidFill>
                  <a:srgbClr val="D4D2D0">
                    <a:shade val="50000"/>
                  </a:srgbClr>
                </a:solidFill>
                <a:effectLst/>
                <a:uLnTx/>
                <a:uFillTx/>
                <a:latin typeface="Arial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zh-TW" sz="1000" b="0" i="0" u="none" strike="noStrike" kern="1200" cap="none" spc="0" normalizeH="0" baseline="0" noProof="0">
              <a:ln>
                <a:noFill/>
              </a:ln>
              <a:solidFill>
                <a:srgbClr val="D4D2D0">
                  <a:shade val="50000"/>
                </a:srgbClr>
              </a:solidFill>
              <a:effectLst/>
              <a:uLnTx/>
              <a:uFillTx/>
              <a:latin typeface="Arial"/>
              <a:ea typeface="微軟正黑體" panose="020B0604030504040204" pitchFamily="34" charset="-120"/>
              <a:cs typeface="+mn-cs"/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1259632" y="1502524"/>
            <a:ext cx="5823626" cy="4450356"/>
            <a:chOff x="1923881" y="1518121"/>
            <a:chExt cx="5823626" cy="4450356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 rotWithShape="1">
            <a:blip r:embed="rId3"/>
            <a:srcRect b="37203"/>
            <a:stretch/>
          </p:blipFill>
          <p:spPr>
            <a:xfrm>
              <a:off x="1923881" y="1525760"/>
              <a:ext cx="5823626" cy="4442717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6564221" y="1518121"/>
              <a:ext cx="1032115" cy="542727"/>
            </a:xfrm>
            <a:prstGeom prst="rect">
              <a:avLst/>
            </a:prstGeom>
            <a:noFill/>
            <a:ln w="44450">
              <a:solidFill>
                <a:srgbClr val="FF0000">
                  <a:alpha val="54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8" name="矩形 7"/>
          <p:cNvSpPr/>
          <p:nvPr/>
        </p:nvSpPr>
        <p:spPr>
          <a:xfrm>
            <a:off x="1923881" y="6141838"/>
            <a:ext cx="49102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BPN: brain penetrating nanoparticles</a:t>
            </a:r>
          </a:p>
          <a:p>
            <a:r>
              <a:rPr lang="en-US" altLang="zh-TW" sz="2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pBAL</a:t>
            </a:r>
            <a:r>
              <a:rPr lang="en-US" altLang="zh-TW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negative control reporter gene</a:t>
            </a:r>
          </a:p>
          <a:p>
            <a:endParaRPr lang="zh-TW" altLang="en-US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279805" y="2835726"/>
            <a:ext cx="135767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600" b="1" dirty="0"/>
              <a:t>striatum</a:t>
            </a:r>
            <a:endParaRPr lang="zh-TW" altLang="en-US" sz="2600" b="1" dirty="0"/>
          </a:p>
        </p:txBody>
      </p:sp>
      <p:sp>
        <p:nvSpPr>
          <p:cNvPr id="10" name="矩形 9"/>
          <p:cNvSpPr/>
          <p:nvPr/>
        </p:nvSpPr>
        <p:spPr>
          <a:xfrm>
            <a:off x="518460" y="4662068"/>
            <a:ext cx="88036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600" b="1" dirty="0" err="1" smtClean="0"/>
              <a:t>SNpc</a:t>
            </a:r>
            <a:endParaRPr lang="zh-TW" alt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118311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454EA9-61BE-4E81-8843-EB58F59D9175}" type="slidenum">
              <a:rPr kumimoji="0" lang="en-US" altLang="zh-TW" sz="1000" b="0" i="0" u="none" strike="noStrike" kern="1200" cap="none" spc="0" normalizeH="0" baseline="0" noProof="0" smtClean="0">
                <a:ln>
                  <a:noFill/>
                </a:ln>
                <a:solidFill>
                  <a:srgbClr val="D4D2D0">
                    <a:shade val="50000"/>
                  </a:srgbClr>
                </a:solidFill>
                <a:effectLst/>
                <a:uLnTx/>
                <a:uFillTx/>
                <a:latin typeface="Arial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zh-TW" sz="1000" b="0" i="0" u="none" strike="noStrike" kern="1200" cap="none" spc="0" normalizeH="0" baseline="0" noProof="0">
              <a:ln>
                <a:noFill/>
              </a:ln>
              <a:solidFill>
                <a:srgbClr val="D4D2D0">
                  <a:shade val="50000"/>
                </a:srgbClr>
              </a:solidFill>
              <a:effectLst/>
              <a:uLnTx/>
              <a:uFillTx/>
              <a:latin typeface="Arial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/>
          <a:srcRect t="62865"/>
          <a:stretch/>
        </p:blipFill>
        <p:spPr>
          <a:xfrm>
            <a:off x="-540568" y="1913062"/>
            <a:ext cx="9257856" cy="417646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131840" y="4869160"/>
            <a:ext cx="282552" cy="504056"/>
          </a:xfrm>
          <a:prstGeom prst="rect">
            <a:avLst/>
          </a:prstGeom>
          <a:noFill/>
          <a:ln w="44450">
            <a:solidFill>
              <a:srgbClr val="FF0000">
                <a:alpha val="5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4139952" y="4869160"/>
            <a:ext cx="282552" cy="504056"/>
          </a:xfrm>
          <a:prstGeom prst="rect">
            <a:avLst/>
          </a:prstGeom>
          <a:noFill/>
          <a:ln w="44450">
            <a:solidFill>
              <a:srgbClr val="FF0000">
                <a:alpha val="5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7249326" y="4850401"/>
            <a:ext cx="282552" cy="504056"/>
          </a:xfrm>
          <a:prstGeom prst="rect">
            <a:avLst/>
          </a:prstGeom>
          <a:noFill/>
          <a:ln w="44450">
            <a:solidFill>
              <a:srgbClr val="FF0000">
                <a:alpha val="5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8261804" y="4869160"/>
            <a:ext cx="282552" cy="504056"/>
          </a:xfrm>
          <a:prstGeom prst="rect">
            <a:avLst/>
          </a:prstGeom>
          <a:noFill/>
          <a:ln w="44450">
            <a:solidFill>
              <a:srgbClr val="FF0000">
                <a:alpha val="5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標題 1"/>
          <p:cNvSpPr txBox="1">
            <a:spLocks/>
          </p:cNvSpPr>
          <p:nvPr/>
        </p:nvSpPr>
        <p:spPr>
          <a:xfrm>
            <a:off x="657656" y="185738"/>
            <a:ext cx="74427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altLang="zh-TW" dirty="0" smtClean="0">
                <a:solidFill>
                  <a:srgbClr val="0000FF"/>
                </a:solidFill>
              </a:rPr>
              <a:t>Dopaminergic neuron </a:t>
            </a:r>
            <a:r>
              <a:rPr lang="en-US" altLang="zh-TW" dirty="0" smtClean="0"/>
              <a:t>density</a:t>
            </a:r>
            <a:r>
              <a:rPr lang="en-US" altLang="zh-TW" dirty="0" smtClean="0">
                <a:solidFill>
                  <a:srgbClr val="0000FF"/>
                </a:solidFill>
              </a:rPr>
              <a:t> </a:t>
            </a:r>
            <a:r>
              <a:rPr lang="en-US" altLang="zh-TW" sz="4000" dirty="0" smtClean="0"/>
              <a:t>in the striatum and </a:t>
            </a:r>
            <a:r>
              <a:rPr lang="en-US" altLang="zh-TW" sz="4000" dirty="0" err="1" smtClean="0"/>
              <a:t>SNpc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092298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Locomotor function </a:t>
            </a:r>
            <a:r>
              <a:rPr lang="en-US" altLang="zh-TW" dirty="0"/>
              <a:t>in PD </a:t>
            </a:r>
            <a:r>
              <a:rPr lang="en-US" altLang="zh-TW" dirty="0" smtClean="0"/>
              <a:t>rats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454EA9-61BE-4E81-8843-EB58F59D9175}" type="slidenum">
              <a:rPr kumimoji="0" lang="en-US" altLang="zh-TW" sz="1000" b="0" i="0" u="none" strike="noStrike" kern="1200" cap="none" spc="0" normalizeH="0" baseline="0" noProof="0" smtClean="0">
                <a:ln>
                  <a:noFill/>
                </a:ln>
                <a:solidFill>
                  <a:srgbClr val="D4D2D0">
                    <a:shade val="50000"/>
                  </a:srgbClr>
                </a:solidFill>
                <a:effectLst/>
                <a:uLnTx/>
                <a:uFillTx/>
                <a:latin typeface="Arial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zh-TW" sz="1000" b="0" i="0" u="none" strike="noStrike" kern="1200" cap="none" spc="0" normalizeH="0" baseline="0" noProof="0">
              <a:ln>
                <a:noFill/>
              </a:ln>
              <a:solidFill>
                <a:srgbClr val="D4D2D0">
                  <a:shade val="50000"/>
                </a:srgbClr>
              </a:solidFill>
              <a:effectLst/>
              <a:uLnTx/>
              <a:uFillTx/>
              <a:latin typeface="Arial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766" y="1796754"/>
            <a:ext cx="7746467" cy="482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893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6F9E88B-EA62-4E82-BFEF-9ADCFC40E2BE}"/>
</file>

<file path=customXml/itemProps2.xml><?xml version="1.0" encoding="utf-8"?>
<ds:datastoreItem xmlns:ds="http://schemas.openxmlformats.org/officeDocument/2006/customXml" ds:itemID="{35319A26-0352-4D06-83C2-F12517924620}"/>
</file>

<file path=customXml/itemProps3.xml><?xml version="1.0" encoding="utf-8"?>
<ds:datastoreItem xmlns:ds="http://schemas.openxmlformats.org/officeDocument/2006/customXml" ds:itemID="{9DE93889-42B5-4B48-A9C9-3AE3A7BFCEC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4433</TotalTime>
  <Words>1567</Words>
  <Application>Microsoft Office PowerPoint</Application>
  <PresentationFormat>如螢幕大小 (4:3)</PresentationFormat>
  <Paragraphs>149</Paragraphs>
  <Slides>20</Slides>
  <Notes>14</Notes>
  <HiddenSlides>1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31" baseType="lpstr">
      <vt:lpstr>AdvOT46dcae81</vt:lpstr>
      <vt:lpstr>AdvOT65f8a23b.I</vt:lpstr>
      <vt:lpstr>AdvOT8608a8d1+22</vt:lpstr>
      <vt:lpstr>微軟正黑體</vt:lpstr>
      <vt:lpstr>新細明體</vt:lpstr>
      <vt:lpstr>arial</vt:lpstr>
      <vt:lpstr>arial</vt:lpstr>
      <vt:lpstr>Calibri</vt:lpstr>
      <vt:lpstr>Calibri Light</vt:lpstr>
      <vt:lpstr>Constantia</vt:lpstr>
      <vt:lpstr>Office Theme</vt:lpstr>
      <vt:lpstr>PowerPoint 簡報</vt:lpstr>
      <vt:lpstr>PowerPoint 簡報</vt:lpstr>
      <vt:lpstr>PowerPoint 簡報</vt:lpstr>
      <vt:lpstr>PowerPoint 簡報</vt:lpstr>
      <vt:lpstr>GDNF protein levels in the striatum</vt:lpstr>
      <vt:lpstr>Dopamine levels in the ipsilateral hemisphere</vt:lpstr>
      <vt:lpstr>Dopaminergic neuron density in the striatum and SNpc</vt:lpstr>
      <vt:lpstr>PowerPoint 簡報</vt:lpstr>
      <vt:lpstr>Locomotor function in PD rats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Behavioral changes in PD rats</vt:lpstr>
      <vt:lpstr>Dopaminergic neurons</vt:lpstr>
      <vt:lpstr>Nurr1 mRNA and protein levels</vt:lpstr>
      <vt:lpstr>The number of GDNF and Nurr1 positive cells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MYH</dc:creator>
  <cp:lastModifiedBy>ntuhuser</cp:lastModifiedBy>
  <cp:revision>206</cp:revision>
  <dcterms:created xsi:type="dcterms:W3CDTF">2015-08-31T14:15:25Z</dcterms:created>
  <dcterms:modified xsi:type="dcterms:W3CDTF">2018-03-22T05:04:05Z</dcterms:modified>
</cp:coreProperties>
</file>